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4" r:id="rId2"/>
    <p:sldId id="312" r:id="rId3"/>
    <p:sldId id="313" r:id="rId4"/>
    <p:sldId id="311" r:id="rId5"/>
    <p:sldId id="310" r:id="rId6"/>
    <p:sldId id="314" r:id="rId7"/>
    <p:sldId id="315" r:id="rId8"/>
    <p:sldId id="30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9999"/>
    <a:srgbClr val="FF0066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image" Target="../media/image29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12" Type="http://schemas.openxmlformats.org/officeDocument/2006/relationships/image" Target="../media/image28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11" Type="http://schemas.openxmlformats.org/officeDocument/2006/relationships/image" Target="../media/image27.wmf"/><Relationship Id="rId5" Type="http://schemas.openxmlformats.org/officeDocument/2006/relationships/image" Target="../media/image21.wmf"/><Relationship Id="rId15" Type="http://schemas.openxmlformats.org/officeDocument/2006/relationships/image" Target="../media/image31.wmf"/><Relationship Id="rId10" Type="http://schemas.openxmlformats.org/officeDocument/2006/relationships/image" Target="../media/image26.wmf"/><Relationship Id="rId4" Type="http://schemas.openxmlformats.org/officeDocument/2006/relationships/image" Target="../media/image20.wmf"/><Relationship Id="rId9" Type="http://schemas.openxmlformats.org/officeDocument/2006/relationships/image" Target="../media/image25.wmf"/><Relationship Id="rId14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0001C-476C-4937-BC6C-8BA3154513F7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6CEF5-3BA9-41EE-BF7D-24BC9348A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11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6CEF5-3BA9-41EE-BF7D-24BC9348A8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232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35180-4CBA-48D3-B0CA-A01A42E2C4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35C4B6-C782-45A3-A635-CE6B0D488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872AF-2625-4811-BA33-12CED31EF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083E9F-6BFA-47AF-969B-2F754AF45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679A1-676F-4574-99D6-574D2D634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184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F52A1-C13C-4795-9DCE-2E86B429D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C62A46-6C9B-47FF-8F25-3828D6306F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9D6919-7263-4CAD-AA06-FF9B8A374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60F724-4929-49B2-A46F-C9E42B61C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C65081-8D5F-462B-99AA-A33DB1F7D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489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EF030E-736F-4E56-9BEA-F477854C39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549008-7902-4719-9BDD-0CFD6AFB16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55AC62-8A76-4850-BB51-D86072EC7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7366F-D585-4862-8BB8-CDEFF5145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CB920-8D0A-4AC2-B5C2-F89F94895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746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A4DC9-FE55-4B9B-807E-A04FCF21B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327369-035C-4720-8277-8EB2BA608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AB3D9-057C-4303-B13E-4300E33A2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56968-7287-4C38-99E9-48E1B0901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408C6-1A73-4551-9E7D-9220EDAA8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059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D6CD1-22ED-490A-849C-8141208E4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FE548-15A5-433C-8898-F9F9734CC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87440C-B6D2-49B9-A9F9-1EF5CC3F3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54C5F-AE82-43A5-B496-B5F163B2C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3F0809-1944-4437-8C50-28C637E1D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56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53337-02DA-44C2-9B32-8A279F30E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429D63-BEB1-44E3-836E-6707A29958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20DD32-20F9-452C-933B-F0C43DFD81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25A775-DEB6-4248-AD1B-805585D2D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657357-AF8C-49D3-99B2-5D8D09BAE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DD7D6F-7C67-4E4C-AC1B-A9471478B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10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0C4FD-9CB2-4454-8519-EE876B973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E4BFD5-2AF8-4ACD-ABE8-355377194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7426DB-4376-4491-AD3D-0BF79D357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7A93F4-2861-4320-97D0-0ED0FF4630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2E1381-94FB-4B18-A280-1FA63EB367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17452A-07A0-4428-BB09-74FDF01EA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AD31FA-F537-4BD2-87D4-B6937C958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F829B9-9126-496E-BDD5-D5C22FC2B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20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3FC26-E0FA-4F3A-9272-3F461C9F6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30F88D-A461-412B-808B-E9FF648A9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2F3352-771D-4E3E-B88D-F90244351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23B004-E702-4C1C-8C8B-25C8727F4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912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0B15A6-E339-4999-9F81-26A95F9D6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4AD44D-DC9C-4D5A-B0F7-7EEC20764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7EA8F-C3DC-4813-B03C-5E01F74D9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259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CAE23-EFB4-4B03-8DA4-EA4F5049E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07301-8BC4-49A9-9EFB-5690DB7B96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22718B-5331-4F54-9CFB-B7E920C6E4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C148E2-7215-4C11-97D8-DB38EFA19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AA492-9CB7-4F9D-BBAC-1359342BD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C03CB-43E7-4638-BBDD-CA4E10CD2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182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8719C-BA93-4085-81F2-58E6779DA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F7D2C6-2C8C-4044-B003-62C695A99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99A492-ECAD-49B0-B405-17B7A7FEF2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166279-812A-40C7-BDD8-D338BDF41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936780-25CE-4CE7-8514-081A09965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455E55-C9F1-4541-A490-656A18B1B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988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D69960-469A-48A3-88AC-855648276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A524A9-18E8-4672-955A-99B163538E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1FC0A-F749-4A7C-A5FF-E6B0A79420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02EBD9-99CE-4B73-AA6A-15A073F9F1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CA38EA-53D0-45FD-AB01-8664A3F011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520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png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.png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16.wmf"/><Relationship Id="rId3" Type="http://schemas.openxmlformats.org/officeDocument/2006/relationships/image" Target="../media/image3.png"/><Relationship Id="rId7" Type="http://schemas.openxmlformats.org/officeDocument/2006/relationships/image" Target="../media/image13.wmf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5.wmf"/><Relationship Id="rId5" Type="http://schemas.openxmlformats.org/officeDocument/2006/relationships/image" Target="../media/image12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21.bin"/><Relationship Id="rId18" Type="http://schemas.openxmlformats.org/officeDocument/2006/relationships/image" Target="../media/image24.wmf"/><Relationship Id="rId26" Type="http://schemas.openxmlformats.org/officeDocument/2006/relationships/oleObject" Target="../embeddings/oleObject27.bin"/><Relationship Id="rId3" Type="http://schemas.openxmlformats.org/officeDocument/2006/relationships/oleObject" Target="../embeddings/oleObject16.bin"/><Relationship Id="rId21" Type="http://schemas.openxmlformats.org/officeDocument/2006/relationships/oleObject" Target="../embeddings/oleObject25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21.wmf"/><Relationship Id="rId17" Type="http://schemas.openxmlformats.org/officeDocument/2006/relationships/oleObject" Target="../embeddings/oleObject23.bin"/><Relationship Id="rId25" Type="http://schemas.openxmlformats.org/officeDocument/2006/relationships/image" Target="../media/image27.wmf"/><Relationship Id="rId33" Type="http://schemas.openxmlformats.org/officeDocument/2006/relationships/image" Target="../media/image31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3.wmf"/><Relationship Id="rId20" Type="http://schemas.openxmlformats.org/officeDocument/2006/relationships/image" Target="../media/image25.wmf"/><Relationship Id="rId29" Type="http://schemas.openxmlformats.org/officeDocument/2006/relationships/image" Target="../media/image29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20.bin"/><Relationship Id="rId24" Type="http://schemas.openxmlformats.org/officeDocument/2006/relationships/oleObject" Target="../embeddings/oleObject26.bin"/><Relationship Id="rId32" Type="http://schemas.openxmlformats.org/officeDocument/2006/relationships/oleObject" Target="../embeddings/oleObject30.bin"/><Relationship Id="rId5" Type="http://schemas.openxmlformats.org/officeDocument/2006/relationships/oleObject" Target="../embeddings/oleObject17.bin"/><Relationship Id="rId15" Type="http://schemas.openxmlformats.org/officeDocument/2006/relationships/oleObject" Target="../embeddings/oleObject22.bin"/><Relationship Id="rId23" Type="http://schemas.openxmlformats.org/officeDocument/2006/relationships/image" Target="../media/image3.png"/><Relationship Id="rId28" Type="http://schemas.openxmlformats.org/officeDocument/2006/relationships/oleObject" Target="../embeddings/oleObject28.bin"/><Relationship Id="rId10" Type="http://schemas.openxmlformats.org/officeDocument/2006/relationships/image" Target="../media/image20.wmf"/><Relationship Id="rId19" Type="http://schemas.openxmlformats.org/officeDocument/2006/relationships/oleObject" Target="../embeddings/oleObject24.bin"/><Relationship Id="rId31" Type="http://schemas.openxmlformats.org/officeDocument/2006/relationships/image" Target="../media/image3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22.wmf"/><Relationship Id="rId22" Type="http://schemas.openxmlformats.org/officeDocument/2006/relationships/image" Target="../media/image26.wmf"/><Relationship Id="rId27" Type="http://schemas.openxmlformats.org/officeDocument/2006/relationships/image" Target="../media/image28.wmf"/><Relationship Id="rId30" Type="http://schemas.openxmlformats.org/officeDocument/2006/relationships/oleObject" Target="../embeddings/oleObject2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>
            <a:extLst>
              <a:ext uri="{FF2B5EF4-FFF2-40B4-BE49-F238E27FC236}">
                <a16:creationId xmlns:a16="http://schemas.microsoft.com/office/drawing/2014/main" id="{06DFD5AA-2C3F-4495-8B33-7D8B0FF9B2C4}"/>
              </a:ext>
            </a:extLst>
          </p:cNvPr>
          <p:cNvSpPr txBox="1">
            <a:spLocks/>
          </p:cNvSpPr>
          <p:nvPr/>
        </p:nvSpPr>
        <p:spPr>
          <a:xfrm>
            <a:off x="2852451" y="218206"/>
            <a:ext cx="7625049" cy="50399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u="sng" dirty="0">
                <a:latin typeface="+mn-lt"/>
              </a:rPr>
              <a:t>D.3 Single Source Interference: Transmission/Reflection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E78BCF-5893-4BE6-A092-A634255CF7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87" y="227731"/>
            <a:ext cx="1789964" cy="13057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93A3443-9A65-478F-ABEA-C98E93BA06AE}"/>
              </a:ext>
            </a:extLst>
          </p:cNvPr>
          <p:cNvSpPr txBox="1"/>
          <p:nvPr/>
        </p:nvSpPr>
        <p:spPr>
          <a:xfrm>
            <a:off x="2844455" y="722196"/>
            <a:ext cx="8781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Now let’s consider the interference between waves reflecting off the surfaces of something </a:t>
            </a:r>
          </a:p>
          <a:p>
            <a:r>
              <a:rPr lang="en-US" dirty="0"/>
              <a:t>like a soap bubble, and examine how the swirl of colors gets created.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91DADD0-D424-4B7E-A38C-99352C330A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425" y="30194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066DEF4A-7008-4F9E-9C6D-473067EAF1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"/>
            <a:ext cx="99797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CB6556-E3E0-4B7B-A0C2-D67C53669E8D}"/>
              </a:ext>
            </a:extLst>
          </p:cNvPr>
          <p:cNvSpPr/>
          <p:nvPr/>
        </p:nvSpPr>
        <p:spPr>
          <a:xfrm>
            <a:off x="2852450" y="1402053"/>
            <a:ext cx="77247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To illustrate we’ll consider a </a:t>
            </a:r>
            <a:r>
              <a:rPr lang="el-GR" dirty="0"/>
              <a:t>λ</a:t>
            </a:r>
            <a:r>
              <a:rPr lang="en-US" dirty="0"/>
              <a:t> = 10</a:t>
            </a:r>
            <a:r>
              <a:rPr lang="el-GR" dirty="0"/>
              <a:t>μ</a:t>
            </a:r>
            <a:r>
              <a:rPr lang="en-US" dirty="0"/>
              <a:t>m wave traveling at v = 1</a:t>
            </a:r>
            <a:r>
              <a:rPr lang="el-GR" dirty="0"/>
              <a:t>μ</a:t>
            </a:r>
            <a:r>
              <a:rPr lang="en-US" dirty="0"/>
              <a:t>m/s in air (n = 1), </a:t>
            </a:r>
          </a:p>
          <a:p>
            <a:r>
              <a:rPr lang="en-US" dirty="0"/>
              <a:t>incident upon a d = 5</a:t>
            </a:r>
            <a:r>
              <a:rPr lang="el-GR" dirty="0"/>
              <a:t>μ</a:t>
            </a:r>
            <a:r>
              <a:rPr lang="en-US" dirty="0"/>
              <a:t>m wide soap bubble membrane (n = 2).  On the top line I’ll draw all the rightward waves, and on the bottom line, the leftward traveling reflections – </a:t>
            </a:r>
            <a:r>
              <a:rPr lang="en-US" dirty="0" err="1"/>
              <a:t>gotta</a:t>
            </a:r>
            <a:r>
              <a:rPr lang="en-US" dirty="0"/>
              <a:t> separate them out to keep diagram from getting too muddied.</a:t>
            </a:r>
          </a:p>
        </p:txBody>
      </p:sp>
      <p:sp>
        <p:nvSpPr>
          <p:cNvPr id="12" name="Rectangle 13">
            <a:extLst>
              <a:ext uri="{FF2B5EF4-FFF2-40B4-BE49-F238E27FC236}">
                <a16:creationId xmlns:a16="http://schemas.microsoft.com/office/drawing/2014/main" id="{87A8E37D-2AD7-4196-AD3B-49FD6CF99E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488" y="3096615"/>
            <a:ext cx="6281593" cy="48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53F81DCC-C3B4-4899-8B38-A9A32088C5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9224432"/>
              </p:ext>
            </p:extLst>
          </p:nvPr>
        </p:nvGraphicFramePr>
        <p:xfrm>
          <a:off x="485488" y="3065142"/>
          <a:ext cx="4733925" cy="2468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02" name="Bitmap Image" r:id="rId5" imgW="7322760" imgH="3817800" progId="Paint.Picture">
                  <p:embed/>
                </p:oleObj>
              </mc:Choice>
              <mc:Fallback>
                <p:oleObj name="Bitmap Image" r:id="rId5" imgW="7322760" imgH="3817800" progId="Paint.Picture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488" y="3065142"/>
                        <a:ext cx="4733925" cy="24680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5">
            <a:extLst>
              <a:ext uri="{FF2B5EF4-FFF2-40B4-BE49-F238E27FC236}">
                <a16:creationId xmlns:a16="http://schemas.microsoft.com/office/drawing/2014/main" id="{91D9ABCD-831A-44B2-9E11-C553EE3AAB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DDC6AF47-FA2E-4DA9-A79A-C00160F485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8548228"/>
              </p:ext>
            </p:extLst>
          </p:nvPr>
        </p:nvGraphicFramePr>
        <p:xfrm>
          <a:off x="6020874" y="2930006"/>
          <a:ext cx="4916745" cy="26333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03" name="Bitmap Image" r:id="rId7" imgW="7581960" imgH="4061520" progId="Paint.Picture">
                  <p:embed/>
                </p:oleObj>
              </mc:Choice>
              <mc:Fallback>
                <p:oleObj name="Bitmap Image" r:id="rId7" imgW="7581960" imgH="4061520" progId="Paint.Picture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0874" y="2930006"/>
                        <a:ext cx="4916745" cy="26333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384A615-8FCD-49BE-BAB2-820937A90815}"/>
              </a:ext>
            </a:extLst>
          </p:cNvPr>
          <p:cNvCxnSpPr>
            <a:cxnSpLocks/>
          </p:cNvCxnSpPr>
          <p:nvPr/>
        </p:nvCxnSpPr>
        <p:spPr>
          <a:xfrm flipV="1">
            <a:off x="7543800" y="4781904"/>
            <a:ext cx="699477" cy="839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8A14073-0325-453D-A0B5-94C056A75D64}"/>
              </a:ext>
            </a:extLst>
          </p:cNvPr>
          <p:cNvSpPr txBox="1"/>
          <p:nvPr/>
        </p:nvSpPr>
        <p:spPr>
          <a:xfrm>
            <a:off x="5934711" y="5740989"/>
            <a:ext cx="2649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reflection inverts because </a:t>
            </a:r>
          </a:p>
          <a:p>
            <a:r>
              <a:rPr lang="en-US" dirty="0"/>
              <a:t>n</a:t>
            </a:r>
            <a:r>
              <a:rPr lang="en-US" baseline="-25000" dirty="0"/>
              <a:t>2</a:t>
            </a:r>
            <a:r>
              <a:rPr lang="en-US" dirty="0"/>
              <a:t> (soap) &gt; n</a:t>
            </a:r>
            <a:r>
              <a:rPr lang="en-US" baseline="-25000" dirty="0"/>
              <a:t>1</a:t>
            </a:r>
            <a:r>
              <a:rPr lang="en-US" dirty="0"/>
              <a:t> (air)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AAD4BAC-A7FA-46D3-BFF2-10E79744B9A8}"/>
              </a:ext>
            </a:extLst>
          </p:cNvPr>
          <p:cNvCxnSpPr>
            <a:cxnSpLocks/>
          </p:cNvCxnSpPr>
          <p:nvPr/>
        </p:nvCxnSpPr>
        <p:spPr>
          <a:xfrm flipH="1" flipV="1">
            <a:off x="8468362" y="3684309"/>
            <a:ext cx="1394095" cy="1968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6CFC4CB-ECB5-4CD1-9229-60600245BDF2}"/>
              </a:ext>
            </a:extLst>
          </p:cNvPr>
          <p:cNvSpPr txBox="1"/>
          <p:nvPr/>
        </p:nvSpPr>
        <p:spPr>
          <a:xfrm>
            <a:off x="9074634" y="5715684"/>
            <a:ext cx="3005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slows down and λ compresses</a:t>
            </a:r>
          </a:p>
          <a:p>
            <a:r>
              <a:rPr lang="en-US" dirty="0"/>
              <a:t>because n</a:t>
            </a:r>
            <a:r>
              <a:rPr lang="en-US" baseline="-25000" dirty="0"/>
              <a:t>2</a:t>
            </a:r>
            <a:r>
              <a:rPr lang="en-US" dirty="0"/>
              <a:t>(soap) &gt; n</a:t>
            </a:r>
            <a:r>
              <a:rPr lang="en-US" baseline="-25000" dirty="0"/>
              <a:t>1</a:t>
            </a:r>
            <a:r>
              <a:rPr lang="en-US" dirty="0"/>
              <a:t>(air)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5044DEB-F6D8-4C1B-B603-4A2C00467858}"/>
              </a:ext>
            </a:extLst>
          </p:cNvPr>
          <p:cNvSpPr/>
          <p:nvPr/>
        </p:nvSpPr>
        <p:spPr>
          <a:xfrm>
            <a:off x="8232391" y="4622060"/>
            <a:ext cx="137504" cy="323134"/>
          </a:xfrm>
          <a:custGeom>
            <a:avLst/>
            <a:gdLst>
              <a:gd name="connsiteX0" fmla="*/ 0 w 137504"/>
              <a:gd name="connsiteY0" fmla="*/ 0 h 323134"/>
              <a:gd name="connsiteX1" fmla="*/ 82503 w 137504"/>
              <a:gd name="connsiteY1" fmla="*/ 213131 h 323134"/>
              <a:gd name="connsiteX2" fmla="*/ 137504 w 137504"/>
              <a:gd name="connsiteY2" fmla="*/ 323134 h 323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504" h="323134">
                <a:moveTo>
                  <a:pt x="0" y="0"/>
                </a:moveTo>
                <a:cubicBezTo>
                  <a:pt x="29793" y="79637"/>
                  <a:pt x="59586" y="159275"/>
                  <a:pt x="82503" y="213131"/>
                </a:cubicBezTo>
                <a:cubicBezTo>
                  <a:pt x="105420" y="266987"/>
                  <a:pt x="121462" y="295060"/>
                  <a:pt x="137504" y="32313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AA2169-D25E-4D9C-8D01-6275ED6F0D4C}"/>
              </a:ext>
            </a:extLst>
          </p:cNvPr>
          <p:cNvSpPr txBox="1"/>
          <p:nvPr/>
        </p:nvSpPr>
        <p:spPr>
          <a:xfrm>
            <a:off x="485488" y="5856801"/>
            <a:ext cx="4468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Green wave is our incident wave coming from</a:t>
            </a:r>
          </a:p>
          <a:p>
            <a:r>
              <a:rPr lang="en-US" dirty="0"/>
              <a:t>air.</a:t>
            </a:r>
          </a:p>
        </p:txBody>
      </p:sp>
    </p:spTree>
    <p:extLst>
      <p:ext uri="{BB962C8B-B14F-4D97-AF65-F5344CB8AC3E}">
        <p14:creationId xmlns:p14="http://schemas.microsoft.com/office/powerpoint/2010/main" val="718842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0DEEF4A6-66B6-4C28-95AB-56C6E336B2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5826621"/>
              </p:ext>
            </p:extLst>
          </p:nvPr>
        </p:nvGraphicFramePr>
        <p:xfrm>
          <a:off x="443725" y="2078152"/>
          <a:ext cx="5474162" cy="3057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64" name="Bitmap Image" r:id="rId3" imgW="7399080" imgH="4129920" progId="Paint.Picture">
                  <p:embed/>
                </p:oleObj>
              </mc:Choice>
              <mc:Fallback>
                <p:oleObj name="Bitmap Image" r:id="rId3" imgW="7399080" imgH="412992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725" y="2078152"/>
                        <a:ext cx="5474162" cy="30577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5">
            <a:extLst>
              <a:ext uri="{FF2B5EF4-FFF2-40B4-BE49-F238E27FC236}">
                <a16:creationId xmlns:a16="http://schemas.microsoft.com/office/drawing/2014/main" id="{FD96AB23-B8AD-4AFB-A842-80EA3EDFCA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1137" y="3922834"/>
            <a:ext cx="875158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33265CCE-AB49-4DB6-A391-8200C17C9C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8683869"/>
              </p:ext>
            </p:extLst>
          </p:nvPr>
        </p:nvGraphicFramePr>
        <p:xfrm>
          <a:off x="6353378" y="2179306"/>
          <a:ext cx="5394897" cy="2855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65" name="Bitmap Image" r:id="rId5" imgW="7162920" imgH="3794760" progId="Paint.Picture">
                  <p:embed/>
                </p:oleObj>
              </mc:Choice>
              <mc:Fallback>
                <p:oleObj name="Bitmap Image" r:id="rId5" imgW="7162920" imgH="3794760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3378" y="2179306"/>
                        <a:ext cx="5394897" cy="28554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823571F1-9A11-4C1B-9666-2848EA1C7D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8387" y="227731"/>
            <a:ext cx="1789964" cy="130579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B18C06A-DE35-483D-80F8-E452FA48F670}"/>
              </a:ext>
            </a:extLst>
          </p:cNvPr>
          <p:cNvSpPr txBox="1">
            <a:spLocks/>
          </p:cNvSpPr>
          <p:nvPr/>
        </p:nvSpPr>
        <p:spPr>
          <a:xfrm>
            <a:off x="2852451" y="218206"/>
            <a:ext cx="7625049" cy="50399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u="sng" dirty="0">
                <a:latin typeface="+mn-lt"/>
              </a:rPr>
              <a:t>D.3 Single Source Interference: Transmission/Reflection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96308E9-D569-4E1F-B57F-384B1DCA9FC7}"/>
              </a:ext>
            </a:extLst>
          </p:cNvPr>
          <p:cNvCxnSpPr>
            <a:cxnSpLocks/>
          </p:cNvCxnSpPr>
          <p:nvPr/>
        </p:nvCxnSpPr>
        <p:spPr>
          <a:xfrm flipV="1">
            <a:off x="2362200" y="4513181"/>
            <a:ext cx="775208" cy="554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810784B-990C-4F3D-AF79-5A50B98BFC0F}"/>
              </a:ext>
            </a:extLst>
          </p:cNvPr>
          <p:cNvSpPr txBox="1"/>
          <p:nvPr/>
        </p:nvSpPr>
        <p:spPr>
          <a:xfrm>
            <a:off x="814352" y="5166904"/>
            <a:ext cx="17764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reflection</a:t>
            </a:r>
          </a:p>
          <a:p>
            <a:r>
              <a:rPr lang="en-US" dirty="0"/>
              <a:t>inverts because </a:t>
            </a:r>
          </a:p>
          <a:p>
            <a:r>
              <a:rPr lang="en-US" dirty="0"/>
              <a:t>n</a:t>
            </a:r>
            <a:r>
              <a:rPr lang="en-US" baseline="-25000" dirty="0"/>
              <a:t>2</a:t>
            </a:r>
            <a:r>
              <a:rPr lang="en-US" dirty="0"/>
              <a:t>(soap) &gt; n</a:t>
            </a:r>
            <a:r>
              <a:rPr lang="en-US" baseline="-25000" dirty="0"/>
              <a:t>1</a:t>
            </a:r>
            <a:r>
              <a:rPr lang="en-US" dirty="0"/>
              <a:t>(air)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623FF3B-FA24-4D54-A828-746655094E62}"/>
              </a:ext>
            </a:extLst>
          </p:cNvPr>
          <p:cNvCxnSpPr>
            <a:cxnSpLocks/>
          </p:cNvCxnSpPr>
          <p:nvPr/>
        </p:nvCxnSpPr>
        <p:spPr>
          <a:xfrm flipH="1">
            <a:off x="3320143" y="1584549"/>
            <a:ext cx="143227" cy="13076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E4D0BE0-BDE8-42CF-8558-B3745A333C47}"/>
              </a:ext>
            </a:extLst>
          </p:cNvPr>
          <p:cNvSpPr txBox="1"/>
          <p:nvPr/>
        </p:nvSpPr>
        <p:spPr>
          <a:xfrm>
            <a:off x="2590800" y="880627"/>
            <a:ext cx="2620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slows and compresses b/c</a:t>
            </a:r>
          </a:p>
          <a:p>
            <a:r>
              <a:rPr lang="en-US" dirty="0"/>
              <a:t>n</a:t>
            </a:r>
            <a:r>
              <a:rPr lang="en-US" baseline="-25000" dirty="0"/>
              <a:t>2</a:t>
            </a:r>
            <a:r>
              <a:rPr lang="en-US" dirty="0"/>
              <a:t>(soap) &gt; n</a:t>
            </a:r>
            <a:r>
              <a:rPr lang="en-US" baseline="-25000" dirty="0"/>
              <a:t>1</a:t>
            </a:r>
            <a:r>
              <a:rPr lang="en-US" dirty="0"/>
              <a:t>(air)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26F448B-E856-4A17-A716-A0A98ABC1BD5}"/>
              </a:ext>
            </a:extLst>
          </p:cNvPr>
          <p:cNvCxnSpPr>
            <a:cxnSpLocks/>
          </p:cNvCxnSpPr>
          <p:nvPr/>
        </p:nvCxnSpPr>
        <p:spPr>
          <a:xfrm flipH="1" flipV="1">
            <a:off x="3631378" y="4078887"/>
            <a:ext cx="559622" cy="955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4FB7576-B443-4EB1-BD95-61157A98FE7D}"/>
              </a:ext>
            </a:extLst>
          </p:cNvPr>
          <p:cNvSpPr txBox="1"/>
          <p:nvPr/>
        </p:nvSpPr>
        <p:spPr>
          <a:xfrm>
            <a:off x="3463369" y="5085030"/>
            <a:ext cx="23647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second reflection </a:t>
            </a:r>
          </a:p>
          <a:p>
            <a:r>
              <a:rPr lang="en-US" dirty="0"/>
              <a:t>doesn’t invert because </a:t>
            </a:r>
          </a:p>
          <a:p>
            <a:r>
              <a:rPr lang="en-US" dirty="0"/>
              <a:t>n</a:t>
            </a:r>
            <a:r>
              <a:rPr lang="en-US" baseline="-25000" dirty="0"/>
              <a:t>2</a:t>
            </a:r>
            <a:r>
              <a:rPr lang="en-US" dirty="0"/>
              <a:t>(air) &lt; n</a:t>
            </a:r>
            <a:r>
              <a:rPr lang="en-US" baseline="-25000" dirty="0"/>
              <a:t>1</a:t>
            </a:r>
            <a:r>
              <a:rPr lang="en-US" dirty="0"/>
              <a:t>(soap)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BD6AA23-D281-47BB-8745-D8547127525F}"/>
              </a:ext>
            </a:extLst>
          </p:cNvPr>
          <p:cNvCxnSpPr>
            <a:cxnSpLocks/>
          </p:cNvCxnSpPr>
          <p:nvPr/>
        </p:nvCxnSpPr>
        <p:spPr>
          <a:xfrm flipH="1">
            <a:off x="3763989" y="2020561"/>
            <a:ext cx="623187" cy="8716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348DDC7-5E6F-49E7-A8B2-1D25292D9E0B}"/>
              </a:ext>
            </a:extLst>
          </p:cNvPr>
          <p:cNvSpPr txBox="1"/>
          <p:nvPr/>
        </p:nvSpPr>
        <p:spPr>
          <a:xfrm>
            <a:off x="4485483" y="1515507"/>
            <a:ext cx="2730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speeds up and expands b/c</a:t>
            </a:r>
          </a:p>
          <a:p>
            <a:r>
              <a:rPr lang="en-US" dirty="0"/>
              <a:t>n</a:t>
            </a:r>
            <a:r>
              <a:rPr lang="en-US" baseline="-25000" dirty="0"/>
              <a:t>2</a:t>
            </a:r>
            <a:r>
              <a:rPr lang="en-US" dirty="0"/>
              <a:t>(air) &lt; n</a:t>
            </a:r>
            <a:r>
              <a:rPr lang="en-US" baseline="-25000" dirty="0"/>
              <a:t>1</a:t>
            </a:r>
            <a:r>
              <a:rPr lang="en-US" dirty="0"/>
              <a:t>(soap)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E770D73-19C0-4DB7-B54C-B2FED209CB38}"/>
              </a:ext>
            </a:extLst>
          </p:cNvPr>
          <p:cNvCxnSpPr>
            <a:cxnSpLocks/>
          </p:cNvCxnSpPr>
          <p:nvPr/>
        </p:nvCxnSpPr>
        <p:spPr>
          <a:xfrm flipV="1">
            <a:off x="8180188" y="4263277"/>
            <a:ext cx="518693" cy="8726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9D16E4A-B391-4B38-9031-89DABB7B5EC9}"/>
              </a:ext>
            </a:extLst>
          </p:cNvPr>
          <p:cNvSpPr txBox="1"/>
          <p:nvPr/>
        </p:nvSpPr>
        <p:spPr>
          <a:xfrm>
            <a:off x="6363883" y="5166904"/>
            <a:ext cx="21899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reflection inverts</a:t>
            </a:r>
          </a:p>
          <a:p>
            <a:r>
              <a:rPr lang="en-US" dirty="0"/>
              <a:t>inverts because </a:t>
            </a:r>
          </a:p>
          <a:p>
            <a:r>
              <a:rPr lang="en-US" dirty="0"/>
              <a:t>n</a:t>
            </a:r>
            <a:r>
              <a:rPr lang="en-US" baseline="-25000" dirty="0"/>
              <a:t>2</a:t>
            </a:r>
            <a:r>
              <a:rPr lang="en-US" dirty="0"/>
              <a:t>(soap) &gt; n</a:t>
            </a:r>
            <a:r>
              <a:rPr lang="en-US" baseline="-25000" dirty="0"/>
              <a:t>1</a:t>
            </a:r>
            <a:r>
              <a:rPr lang="en-US" dirty="0"/>
              <a:t>(air)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E2DE3CC-5EB5-49CF-817F-F26A3BBE5EE4}"/>
              </a:ext>
            </a:extLst>
          </p:cNvPr>
          <p:cNvCxnSpPr>
            <a:cxnSpLocks/>
          </p:cNvCxnSpPr>
          <p:nvPr/>
        </p:nvCxnSpPr>
        <p:spPr>
          <a:xfrm flipH="1" flipV="1">
            <a:off x="9466974" y="4074298"/>
            <a:ext cx="559622" cy="955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F7980E2-C7FD-46D6-ABA4-3A1CA714C7D2}"/>
              </a:ext>
            </a:extLst>
          </p:cNvPr>
          <p:cNvSpPr txBox="1"/>
          <p:nvPr/>
        </p:nvSpPr>
        <p:spPr>
          <a:xfrm>
            <a:off x="8698881" y="5090634"/>
            <a:ext cx="33392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second reflection doesn’t </a:t>
            </a:r>
          </a:p>
          <a:p>
            <a:r>
              <a:rPr lang="en-US" dirty="0"/>
              <a:t>invert because n</a:t>
            </a:r>
            <a:r>
              <a:rPr lang="en-US" baseline="-25000" dirty="0"/>
              <a:t>2</a:t>
            </a:r>
            <a:r>
              <a:rPr lang="en-US" dirty="0"/>
              <a:t>(air) &lt; n</a:t>
            </a:r>
            <a:r>
              <a:rPr lang="en-US" baseline="-25000" dirty="0"/>
              <a:t>1</a:t>
            </a:r>
            <a:r>
              <a:rPr lang="en-US" dirty="0"/>
              <a:t>(soap),</a:t>
            </a:r>
          </a:p>
          <a:p>
            <a:r>
              <a:rPr lang="en-US" dirty="0"/>
              <a:t>and note transmitted part </a:t>
            </a:r>
          </a:p>
          <a:p>
            <a:r>
              <a:rPr lang="en-US" dirty="0"/>
              <a:t>accelerates and lengthens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2184CD7-0FC4-4691-AE4D-9F3FF2649ADB}"/>
              </a:ext>
            </a:extLst>
          </p:cNvPr>
          <p:cNvSpPr/>
          <p:nvPr/>
        </p:nvSpPr>
        <p:spPr>
          <a:xfrm>
            <a:off x="2147202" y="3628110"/>
            <a:ext cx="1007885" cy="824857"/>
          </a:xfrm>
          <a:custGeom>
            <a:avLst/>
            <a:gdLst>
              <a:gd name="connsiteX0" fmla="*/ 0 w 1007885"/>
              <a:gd name="connsiteY0" fmla="*/ 418037 h 824857"/>
              <a:gd name="connsiteX1" fmla="*/ 75957 w 1007885"/>
              <a:gd name="connsiteY1" fmla="*/ 637142 h 824857"/>
              <a:gd name="connsiteX2" fmla="*/ 128542 w 1007885"/>
              <a:gd name="connsiteY2" fmla="*/ 768606 h 824857"/>
              <a:gd name="connsiteX3" fmla="*/ 163599 w 1007885"/>
              <a:gd name="connsiteY3" fmla="*/ 806584 h 824857"/>
              <a:gd name="connsiteX4" fmla="*/ 210341 w 1007885"/>
              <a:gd name="connsiteY4" fmla="*/ 818270 h 824857"/>
              <a:gd name="connsiteX5" fmla="*/ 289219 w 1007885"/>
              <a:gd name="connsiteY5" fmla="*/ 704335 h 824857"/>
              <a:gd name="connsiteX6" fmla="*/ 382704 w 1007885"/>
              <a:gd name="connsiteY6" fmla="*/ 418037 h 824857"/>
              <a:gd name="connsiteX7" fmla="*/ 426525 w 1007885"/>
              <a:gd name="connsiteY7" fmla="*/ 277809 h 824857"/>
              <a:gd name="connsiteX8" fmla="*/ 470347 w 1007885"/>
              <a:gd name="connsiteY8" fmla="*/ 149268 h 824857"/>
              <a:gd name="connsiteX9" fmla="*/ 508325 w 1007885"/>
              <a:gd name="connsiteY9" fmla="*/ 55783 h 824857"/>
              <a:gd name="connsiteX10" fmla="*/ 563832 w 1007885"/>
              <a:gd name="connsiteY10" fmla="*/ 9040 h 824857"/>
              <a:gd name="connsiteX11" fmla="*/ 563832 w 1007885"/>
              <a:gd name="connsiteY11" fmla="*/ 9040 h 824857"/>
              <a:gd name="connsiteX12" fmla="*/ 636867 w 1007885"/>
              <a:gd name="connsiteY12" fmla="*/ 52861 h 824857"/>
              <a:gd name="connsiteX13" fmla="*/ 803387 w 1007885"/>
              <a:gd name="connsiteY13" fmla="*/ 546579 h 824857"/>
              <a:gd name="connsiteX14" fmla="*/ 873501 w 1007885"/>
              <a:gd name="connsiteY14" fmla="*/ 748156 h 824857"/>
              <a:gd name="connsiteX15" fmla="*/ 873501 w 1007885"/>
              <a:gd name="connsiteY15" fmla="*/ 748156 h 824857"/>
              <a:gd name="connsiteX16" fmla="*/ 937772 w 1007885"/>
              <a:gd name="connsiteY16" fmla="*/ 824112 h 824857"/>
              <a:gd name="connsiteX17" fmla="*/ 1007885 w 1007885"/>
              <a:gd name="connsiteY17" fmla="*/ 774448 h 8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07885" h="824857">
                <a:moveTo>
                  <a:pt x="0" y="418037"/>
                </a:moveTo>
                <a:cubicBezTo>
                  <a:pt x="27266" y="498375"/>
                  <a:pt x="54533" y="578714"/>
                  <a:pt x="75957" y="637142"/>
                </a:cubicBezTo>
                <a:cubicBezTo>
                  <a:pt x="97381" y="695570"/>
                  <a:pt x="113935" y="740366"/>
                  <a:pt x="128542" y="768606"/>
                </a:cubicBezTo>
                <a:cubicBezTo>
                  <a:pt x="143149" y="796846"/>
                  <a:pt x="149966" y="798307"/>
                  <a:pt x="163599" y="806584"/>
                </a:cubicBezTo>
                <a:cubicBezTo>
                  <a:pt x="177232" y="814861"/>
                  <a:pt x="189404" y="835312"/>
                  <a:pt x="210341" y="818270"/>
                </a:cubicBezTo>
                <a:cubicBezTo>
                  <a:pt x="231278" y="801229"/>
                  <a:pt x="260492" y="771040"/>
                  <a:pt x="289219" y="704335"/>
                </a:cubicBezTo>
                <a:cubicBezTo>
                  <a:pt x="317946" y="637630"/>
                  <a:pt x="359820" y="489125"/>
                  <a:pt x="382704" y="418037"/>
                </a:cubicBezTo>
                <a:cubicBezTo>
                  <a:pt x="405588" y="346949"/>
                  <a:pt x="411918" y="322604"/>
                  <a:pt x="426525" y="277809"/>
                </a:cubicBezTo>
                <a:cubicBezTo>
                  <a:pt x="441132" y="233014"/>
                  <a:pt x="456714" y="186272"/>
                  <a:pt x="470347" y="149268"/>
                </a:cubicBezTo>
                <a:cubicBezTo>
                  <a:pt x="483980" y="112264"/>
                  <a:pt x="492744" y="79154"/>
                  <a:pt x="508325" y="55783"/>
                </a:cubicBezTo>
                <a:cubicBezTo>
                  <a:pt x="523906" y="32412"/>
                  <a:pt x="563832" y="9040"/>
                  <a:pt x="563832" y="9040"/>
                </a:cubicBezTo>
                <a:lnTo>
                  <a:pt x="563832" y="9040"/>
                </a:lnTo>
                <a:cubicBezTo>
                  <a:pt x="576004" y="16343"/>
                  <a:pt x="596941" y="-36729"/>
                  <a:pt x="636867" y="52861"/>
                </a:cubicBezTo>
                <a:cubicBezTo>
                  <a:pt x="676793" y="142451"/>
                  <a:pt x="763948" y="430697"/>
                  <a:pt x="803387" y="546579"/>
                </a:cubicBezTo>
                <a:cubicBezTo>
                  <a:pt x="842826" y="662461"/>
                  <a:pt x="873501" y="748156"/>
                  <a:pt x="873501" y="748156"/>
                </a:cubicBezTo>
                <a:lnTo>
                  <a:pt x="873501" y="748156"/>
                </a:lnTo>
                <a:cubicBezTo>
                  <a:pt x="884213" y="760815"/>
                  <a:pt x="915375" y="819730"/>
                  <a:pt x="937772" y="824112"/>
                </a:cubicBezTo>
                <a:cubicBezTo>
                  <a:pt x="960169" y="828494"/>
                  <a:pt x="984027" y="801471"/>
                  <a:pt x="1007885" y="774448"/>
                </a:cubicBezTo>
              </a:path>
            </a:pathLst>
          </a:cu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3F25A253-4001-42A1-A478-71E0574DD2BD}"/>
              </a:ext>
            </a:extLst>
          </p:cNvPr>
          <p:cNvSpPr/>
          <p:nvPr/>
        </p:nvSpPr>
        <p:spPr>
          <a:xfrm>
            <a:off x="3516594" y="3683237"/>
            <a:ext cx="68367" cy="346105"/>
          </a:xfrm>
          <a:custGeom>
            <a:avLst/>
            <a:gdLst>
              <a:gd name="connsiteX0" fmla="*/ 68367 w 68367"/>
              <a:gd name="connsiteY0" fmla="*/ 0 h 346105"/>
              <a:gd name="connsiteX1" fmla="*/ 21365 w 68367"/>
              <a:gd name="connsiteY1" fmla="*/ 166643 h 346105"/>
              <a:gd name="connsiteX2" fmla="*/ 0 w 68367"/>
              <a:gd name="connsiteY2" fmla="*/ 346105 h 346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367" h="346105">
                <a:moveTo>
                  <a:pt x="68367" y="0"/>
                </a:moveTo>
                <a:cubicBezTo>
                  <a:pt x="50563" y="54479"/>
                  <a:pt x="32759" y="108959"/>
                  <a:pt x="21365" y="166643"/>
                </a:cubicBezTo>
                <a:cubicBezTo>
                  <a:pt x="9971" y="224327"/>
                  <a:pt x="4985" y="285216"/>
                  <a:pt x="0" y="346105"/>
                </a:cubicBezTo>
              </a:path>
            </a:pathLst>
          </a:custGeom>
          <a:ln w="254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7E3A059-032C-4649-9868-4A90CD64F2B5}"/>
              </a:ext>
            </a:extLst>
          </p:cNvPr>
          <p:cNvSpPr/>
          <p:nvPr/>
        </p:nvSpPr>
        <p:spPr>
          <a:xfrm>
            <a:off x="7216102" y="3643348"/>
            <a:ext cx="1776249" cy="818293"/>
          </a:xfrm>
          <a:custGeom>
            <a:avLst/>
            <a:gdLst>
              <a:gd name="connsiteX0" fmla="*/ 0 w 1776249"/>
              <a:gd name="connsiteY0" fmla="*/ 418900 h 818293"/>
              <a:gd name="connsiteX1" fmla="*/ 97221 w 1776249"/>
              <a:gd name="connsiteY1" fmla="*/ 731583 h 818293"/>
              <a:gd name="connsiteX2" fmla="*/ 152400 w 1776249"/>
              <a:gd name="connsiteY2" fmla="*/ 792018 h 818293"/>
              <a:gd name="connsiteX3" fmla="*/ 173421 w 1776249"/>
              <a:gd name="connsiteY3" fmla="*/ 810411 h 818293"/>
              <a:gd name="connsiteX4" fmla="*/ 218090 w 1776249"/>
              <a:gd name="connsiteY4" fmla="*/ 792018 h 818293"/>
              <a:gd name="connsiteX5" fmla="*/ 281152 w 1776249"/>
              <a:gd name="connsiteY5" fmla="*/ 689542 h 818293"/>
              <a:gd name="connsiteX6" fmla="*/ 402021 w 1776249"/>
              <a:gd name="connsiteY6" fmla="*/ 340073 h 818293"/>
              <a:gd name="connsiteX7" fmla="*/ 467711 w 1776249"/>
              <a:gd name="connsiteY7" fmla="*/ 153514 h 818293"/>
              <a:gd name="connsiteX8" fmla="*/ 507125 w 1776249"/>
              <a:gd name="connsiteY8" fmla="*/ 51038 h 818293"/>
              <a:gd name="connsiteX9" fmla="*/ 538656 w 1776249"/>
              <a:gd name="connsiteY9" fmla="*/ 6369 h 818293"/>
              <a:gd name="connsiteX10" fmla="*/ 572814 w 1776249"/>
              <a:gd name="connsiteY10" fmla="*/ 1114 h 818293"/>
              <a:gd name="connsiteX11" fmla="*/ 609600 w 1776249"/>
              <a:gd name="connsiteY11" fmla="*/ 14252 h 818293"/>
              <a:gd name="connsiteX12" fmla="*/ 646387 w 1776249"/>
              <a:gd name="connsiteY12" fmla="*/ 69431 h 818293"/>
              <a:gd name="connsiteX13" fmla="*/ 675290 w 1776249"/>
              <a:gd name="connsiteY13" fmla="*/ 140376 h 818293"/>
              <a:gd name="connsiteX14" fmla="*/ 840828 w 1776249"/>
              <a:gd name="connsiteY14" fmla="*/ 650128 h 818293"/>
              <a:gd name="connsiteX15" fmla="*/ 917028 w 1776249"/>
              <a:gd name="connsiteY15" fmla="*/ 792018 h 818293"/>
              <a:gd name="connsiteX16" fmla="*/ 917028 w 1776249"/>
              <a:gd name="connsiteY16" fmla="*/ 792018 h 818293"/>
              <a:gd name="connsiteX17" fmla="*/ 951187 w 1776249"/>
              <a:gd name="connsiteY17" fmla="*/ 813038 h 818293"/>
              <a:gd name="connsiteX18" fmla="*/ 995856 w 1776249"/>
              <a:gd name="connsiteY18" fmla="*/ 799900 h 818293"/>
              <a:gd name="connsiteX19" fmla="*/ 1030014 w 1776249"/>
              <a:gd name="connsiteY19" fmla="*/ 734211 h 818293"/>
              <a:gd name="connsiteX20" fmla="*/ 1198180 w 1776249"/>
              <a:gd name="connsiteY20" fmla="*/ 250735 h 818293"/>
              <a:gd name="connsiteX21" fmla="*/ 1284890 w 1776249"/>
              <a:gd name="connsiteY21" fmla="*/ 35273 h 818293"/>
              <a:gd name="connsiteX22" fmla="*/ 1334814 w 1776249"/>
              <a:gd name="connsiteY22" fmla="*/ 6369 h 818293"/>
              <a:gd name="connsiteX23" fmla="*/ 1334814 w 1776249"/>
              <a:gd name="connsiteY23" fmla="*/ 6369 h 818293"/>
              <a:gd name="connsiteX24" fmla="*/ 1389994 w 1776249"/>
              <a:gd name="connsiteY24" fmla="*/ 22135 h 818293"/>
              <a:gd name="connsiteX25" fmla="*/ 1458311 w 1776249"/>
              <a:gd name="connsiteY25" fmla="*/ 158769 h 818293"/>
              <a:gd name="connsiteX26" fmla="*/ 1526628 w 1776249"/>
              <a:gd name="connsiteY26" fmla="*/ 366349 h 818293"/>
              <a:gd name="connsiteX27" fmla="*/ 1592318 w 1776249"/>
              <a:gd name="connsiteY27" fmla="*/ 552907 h 818293"/>
              <a:gd name="connsiteX28" fmla="*/ 1642242 w 1776249"/>
              <a:gd name="connsiteY28" fmla="*/ 705307 h 818293"/>
              <a:gd name="connsiteX29" fmla="*/ 1689538 w 1776249"/>
              <a:gd name="connsiteY29" fmla="*/ 786762 h 818293"/>
              <a:gd name="connsiteX30" fmla="*/ 1731580 w 1776249"/>
              <a:gd name="connsiteY30" fmla="*/ 818293 h 818293"/>
              <a:gd name="connsiteX31" fmla="*/ 1776249 w 1776249"/>
              <a:gd name="connsiteY31" fmla="*/ 786762 h 81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776249" h="818293">
                <a:moveTo>
                  <a:pt x="0" y="418900"/>
                </a:moveTo>
                <a:cubicBezTo>
                  <a:pt x="35910" y="544148"/>
                  <a:pt x="71821" y="669397"/>
                  <a:pt x="97221" y="731583"/>
                </a:cubicBezTo>
                <a:cubicBezTo>
                  <a:pt x="122621" y="793769"/>
                  <a:pt x="139700" y="778880"/>
                  <a:pt x="152400" y="792018"/>
                </a:cubicBezTo>
                <a:cubicBezTo>
                  <a:pt x="165100" y="805156"/>
                  <a:pt x="162473" y="810411"/>
                  <a:pt x="173421" y="810411"/>
                </a:cubicBezTo>
                <a:cubicBezTo>
                  <a:pt x="184369" y="810411"/>
                  <a:pt x="200135" y="812163"/>
                  <a:pt x="218090" y="792018"/>
                </a:cubicBezTo>
                <a:cubicBezTo>
                  <a:pt x="236045" y="771873"/>
                  <a:pt x="250497" y="764866"/>
                  <a:pt x="281152" y="689542"/>
                </a:cubicBezTo>
                <a:cubicBezTo>
                  <a:pt x="311807" y="614218"/>
                  <a:pt x="370928" y="429411"/>
                  <a:pt x="402021" y="340073"/>
                </a:cubicBezTo>
                <a:cubicBezTo>
                  <a:pt x="433114" y="250735"/>
                  <a:pt x="450194" y="201686"/>
                  <a:pt x="467711" y="153514"/>
                </a:cubicBezTo>
                <a:cubicBezTo>
                  <a:pt x="485228" y="105341"/>
                  <a:pt x="495301" y="75562"/>
                  <a:pt x="507125" y="51038"/>
                </a:cubicBezTo>
                <a:cubicBezTo>
                  <a:pt x="518949" y="26514"/>
                  <a:pt x="527708" y="14690"/>
                  <a:pt x="538656" y="6369"/>
                </a:cubicBezTo>
                <a:cubicBezTo>
                  <a:pt x="549604" y="-1952"/>
                  <a:pt x="560990" y="-200"/>
                  <a:pt x="572814" y="1114"/>
                </a:cubicBezTo>
                <a:cubicBezTo>
                  <a:pt x="584638" y="2428"/>
                  <a:pt x="597338" y="2866"/>
                  <a:pt x="609600" y="14252"/>
                </a:cubicBezTo>
                <a:cubicBezTo>
                  <a:pt x="621862" y="25638"/>
                  <a:pt x="635439" y="48410"/>
                  <a:pt x="646387" y="69431"/>
                </a:cubicBezTo>
                <a:cubicBezTo>
                  <a:pt x="657335" y="90452"/>
                  <a:pt x="642883" y="43593"/>
                  <a:pt x="675290" y="140376"/>
                </a:cubicBezTo>
                <a:cubicBezTo>
                  <a:pt x="707697" y="237159"/>
                  <a:pt x="800538" y="541521"/>
                  <a:pt x="840828" y="650128"/>
                </a:cubicBezTo>
                <a:cubicBezTo>
                  <a:pt x="881118" y="758735"/>
                  <a:pt x="917028" y="792018"/>
                  <a:pt x="917028" y="792018"/>
                </a:cubicBezTo>
                <a:lnTo>
                  <a:pt x="917028" y="792018"/>
                </a:lnTo>
                <a:cubicBezTo>
                  <a:pt x="922721" y="795521"/>
                  <a:pt x="938049" y="811724"/>
                  <a:pt x="951187" y="813038"/>
                </a:cubicBezTo>
                <a:cubicBezTo>
                  <a:pt x="964325" y="814352"/>
                  <a:pt x="982718" y="813038"/>
                  <a:pt x="995856" y="799900"/>
                </a:cubicBezTo>
                <a:cubicBezTo>
                  <a:pt x="1008994" y="786762"/>
                  <a:pt x="996293" y="825738"/>
                  <a:pt x="1030014" y="734211"/>
                </a:cubicBezTo>
                <a:cubicBezTo>
                  <a:pt x="1063735" y="642684"/>
                  <a:pt x="1155701" y="367225"/>
                  <a:pt x="1198180" y="250735"/>
                </a:cubicBezTo>
                <a:cubicBezTo>
                  <a:pt x="1240659" y="134245"/>
                  <a:pt x="1262118" y="76001"/>
                  <a:pt x="1284890" y="35273"/>
                </a:cubicBezTo>
                <a:cubicBezTo>
                  <a:pt x="1307662" y="-5455"/>
                  <a:pt x="1334814" y="6369"/>
                  <a:pt x="1334814" y="6369"/>
                </a:cubicBezTo>
                <a:lnTo>
                  <a:pt x="1334814" y="6369"/>
                </a:lnTo>
                <a:lnTo>
                  <a:pt x="1389994" y="22135"/>
                </a:lnTo>
                <a:cubicBezTo>
                  <a:pt x="1410577" y="47535"/>
                  <a:pt x="1435539" y="101400"/>
                  <a:pt x="1458311" y="158769"/>
                </a:cubicBezTo>
                <a:cubicBezTo>
                  <a:pt x="1481083" y="216138"/>
                  <a:pt x="1504294" y="300659"/>
                  <a:pt x="1526628" y="366349"/>
                </a:cubicBezTo>
                <a:cubicBezTo>
                  <a:pt x="1548962" y="432039"/>
                  <a:pt x="1573049" y="496414"/>
                  <a:pt x="1592318" y="552907"/>
                </a:cubicBezTo>
                <a:cubicBezTo>
                  <a:pt x="1611587" y="609400"/>
                  <a:pt x="1626039" y="666331"/>
                  <a:pt x="1642242" y="705307"/>
                </a:cubicBezTo>
                <a:cubicBezTo>
                  <a:pt x="1658445" y="744283"/>
                  <a:pt x="1674648" y="767931"/>
                  <a:pt x="1689538" y="786762"/>
                </a:cubicBezTo>
                <a:cubicBezTo>
                  <a:pt x="1704428" y="805593"/>
                  <a:pt x="1717128" y="818293"/>
                  <a:pt x="1731580" y="818293"/>
                </a:cubicBezTo>
                <a:cubicBezTo>
                  <a:pt x="1746032" y="818293"/>
                  <a:pt x="1761140" y="802527"/>
                  <a:pt x="1776249" y="786762"/>
                </a:cubicBezTo>
              </a:path>
            </a:pathLst>
          </a:cu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63E4B65-9673-4C49-BB43-4AC3FFFE1237}"/>
              </a:ext>
            </a:extLst>
          </p:cNvPr>
          <p:cNvSpPr/>
          <p:nvPr/>
        </p:nvSpPr>
        <p:spPr>
          <a:xfrm>
            <a:off x="8925910" y="3690279"/>
            <a:ext cx="509752" cy="724300"/>
          </a:xfrm>
          <a:custGeom>
            <a:avLst/>
            <a:gdLst>
              <a:gd name="connsiteX0" fmla="*/ 0 w 509752"/>
              <a:gd name="connsiteY0" fmla="*/ 345693 h 724300"/>
              <a:gd name="connsiteX1" fmla="*/ 78828 w 509752"/>
              <a:gd name="connsiteY1" fmla="*/ 161762 h 724300"/>
              <a:gd name="connsiteX2" fmla="*/ 107731 w 509752"/>
              <a:gd name="connsiteY2" fmla="*/ 56659 h 724300"/>
              <a:gd name="connsiteX3" fmla="*/ 134007 w 509752"/>
              <a:gd name="connsiteY3" fmla="*/ 1480 h 724300"/>
              <a:gd name="connsiteX4" fmla="*/ 165538 w 509752"/>
              <a:gd name="connsiteY4" fmla="*/ 14618 h 724300"/>
              <a:gd name="connsiteX5" fmla="*/ 165538 w 509752"/>
              <a:gd name="connsiteY5" fmla="*/ 14618 h 724300"/>
              <a:gd name="connsiteX6" fmla="*/ 189187 w 509752"/>
              <a:gd name="connsiteY6" fmla="*/ 82935 h 724300"/>
              <a:gd name="connsiteX7" fmla="*/ 260131 w 509752"/>
              <a:gd name="connsiteY7" fmla="*/ 458680 h 724300"/>
              <a:gd name="connsiteX8" fmla="*/ 260131 w 509752"/>
              <a:gd name="connsiteY8" fmla="*/ 458680 h 724300"/>
              <a:gd name="connsiteX9" fmla="*/ 275897 w 509752"/>
              <a:gd name="connsiteY9" fmla="*/ 542762 h 724300"/>
              <a:gd name="connsiteX10" fmla="*/ 307428 w 509752"/>
              <a:gd name="connsiteY10" fmla="*/ 687280 h 724300"/>
              <a:gd name="connsiteX11" fmla="*/ 307428 w 509752"/>
              <a:gd name="connsiteY11" fmla="*/ 687280 h 724300"/>
              <a:gd name="connsiteX12" fmla="*/ 346842 w 509752"/>
              <a:gd name="connsiteY12" fmla="*/ 724066 h 724300"/>
              <a:gd name="connsiteX13" fmla="*/ 367862 w 509752"/>
              <a:gd name="connsiteY13" fmla="*/ 695162 h 724300"/>
              <a:gd name="connsiteX14" fmla="*/ 396766 w 509752"/>
              <a:gd name="connsiteY14" fmla="*/ 563783 h 724300"/>
              <a:gd name="connsiteX15" fmla="*/ 438807 w 509752"/>
              <a:gd name="connsiteY15" fmla="*/ 329928 h 724300"/>
              <a:gd name="connsiteX16" fmla="*/ 475593 w 509752"/>
              <a:gd name="connsiteY16" fmla="*/ 122349 h 724300"/>
              <a:gd name="connsiteX17" fmla="*/ 509752 w 509752"/>
              <a:gd name="connsiteY17" fmla="*/ 6735 h 72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9752" h="724300">
                <a:moveTo>
                  <a:pt x="0" y="345693"/>
                </a:moveTo>
                <a:cubicBezTo>
                  <a:pt x="30436" y="277813"/>
                  <a:pt x="60873" y="209934"/>
                  <a:pt x="78828" y="161762"/>
                </a:cubicBezTo>
                <a:cubicBezTo>
                  <a:pt x="96783" y="113590"/>
                  <a:pt x="98535" y="83373"/>
                  <a:pt x="107731" y="56659"/>
                </a:cubicBezTo>
                <a:cubicBezTo>
                  <a:pt x="116927" y="29945"/>
                  <a:pt x="124373" y="8487"/>
                  <a:pt x="134007" y="1480"/>
                </a:cubicBezTo>
                <a:cubicBezTo>
                  <a:pt x="143641" y="-5527"/>
                  <a:pt x="165538" y="14618"/>
                  <a:pt x="165538" y="14618"/>
                </a:cubicBezTo>
                <a:lnTo>
                  <a:pt x="165538" y="14618"/>
                </a:lnTo>
                <a:cubicBezTo>
                  <a:pt x="169480" y="26004"/>
                  <a:pt x="173422" y="8925"/>
                  <a:pt x="189187" y="82935"/>
                </a:cubicBezTo>
                <a:cubicBezTo>
                  <a:pt x="204952" y="156945"/>
                  <a:pt x="260131" y="458680"/>
                  <a:pt x="260131" y="458680"/>
                </a:cubicBezTo>
                <a:lnTo>
                  <a:pt x="260131" y="458680"/>
                </a:lnTo>
                <a:cubicBezTo>
                  <a:pt x="262759" y="472694"/>
                  <a:pt x="268014" y="504662"/>
                  <a:pt x="275897" y="542762"/>
                </a:cubicBezTo>
                <a:cubicBezTo>
                  <a:pt x="283780" y="580862"/>
                  <a:pt x="307428" y="687280"/>
                  <a:pt x="307428" y="687280"/>
                </a:cubicBezTo>
                <a:lnTo>
                  <a:pt x="307428" y="687280"/>
                </a:lnTo>
                <a:cubicBezTo>
                  <a:pt x="313997" y="693411"/>
                  <a:pt x="336770" y="722752"/>
                  <a:pt x="346842" y="724066"/>
                </a:cubicBezTo>
                <a:cubicBezTo>
                  <a:pt x="356914" y="725380"/>
                  <a:pt x="359541" y="721876"/>
                  <a:pt x="367862" y="695162"/>
                </a:cubicBezTo>
                <a:cubicBezTo>
                  <a:pt x="376183" y="668448"/>
                  <a:pt x="384942" y="624655"/>
                  <a:pt x="396766" y="563783"/>
                </a:cubicBezTo>
                <a:cubicBezTo>
                  <a:pt x="408590" y="502911"/>
                  <a:pt x="425669" y="403500"/>
                  <a:pt x="438807" y="329928"/>
                </a:cubicBezTo>
                <a:cubicBezTo>
                  <a:pt x="451945" y="256356"/>
                  <a:pt x="463769" y="176214"/>
                  <a:pt x="475593" y="122349"/>
                </a:cubicBezTo>
                <a:cubicBezTo>
                  <a:pt x="487417" y="68484"/>
                  <a:pt x="498584" y="37609"/>
                  <a:pt x="509752" y="6735"/>
                </a:cubicBezTo>
              </a:path>
            </a:pathLst>
          </a:custGeom>
          <a:ln w="254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34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7" grpId="0"/>
      <p:bldP spid="23" grpId="0"/>
      <p:bldP spid="33" grpId="0"/>
      <p:bldP spid="35" grpId="0"/>
      <p:bldP spid="14" grpId="0" animBg="1"/>
      <p:bldP spid="2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1A619021-75F5-459A-8E19-D3443F5B5B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7616527"/>
              </p:ext>
            </p:extLst>
          </p:nvPr>
        </p:nvGraphicFramePr>
        <p:xfrm>
          <a:off x="2319051" y="2327728"/>
          <a:ext cx="4873625" cy="262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9" name="Bitmap Image" r:id="rId3" imgW="6957000" imgH="3741480" progId="Paint.Picture">
                  <p:embed/>
                </p:oleObj>
              </mc:Choice>
              <mc:Fallback>
                <p:oleObj name="Bitmap Image" r:id="rId3" imgW="6957000" imgH="3741480" progId="Paint.Picture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330537C1-F61B-472E-875C-D784A62AA05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9051" y="2327728"/>
                        <a:ext cx="4873625" cy="2622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897045BB-D3BA-4DA3-9FD0-84BFEBB4B890}"/>
              </a:ext>
            </a:extLst>
          </p:cNvPr>
          <p:cNvSpPr txBox="1">
            <a:spLocks/>
          </p:cNvSpPr>
          <p:nvPr/>
        </p:nvSpPr>
        <p:spPr>
          <a:xfrm>
            <a:off x="2852451" y="218205"/>
            <a:ext cx="8777574" cy="63904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u="sng" dirty="0">
                <a:latin typeface="+mn-lt"/>
              </a:rPr>
              <a:t>D.3 Single Source Interference: Transmission/Reflection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35AFF5-0D1A-415B-A7F7-DC0C722F32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387" y="227731"/>
            <a:ext cx="1789964" cy="1305793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0EE3BED-137C-4834-BCC6-D7E4B940F902}"/>
              </a:ext>
            </a:extLst>
          </p:cNvPr>
          <p:cNvCxnSpPr>
            <a:cxnSpLocks/>
          </p:cNvCxnSpPr>
          <p:nvPr/>
        </p:nvCxnSpPr>
        <p:spPr>
          <a:xfrm flipV="1">
            <a:off x="3932038" y="4436976"/>
            <a:ext cx="754262" cy="5543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700771CF-625F-4971-8B7B-988F9A7087B8}"/>
              </a:ext>
            </a:extLst>
          </p:cNvPr>
          <p:cNvSpPr txBox="1"/>
          <p:nvPr/>
        </p:nvSpPr>
        <p:spPr>
          <a:xfrm>
            <a:off x="2396590" y="4972050"/>
            <a:ext cx="2600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reflection inverts </a:t>
            </a:r>
          </a:p>
          <a:p>
            <a:r>
              <a:rPr lang="en-US" dirty="0"/>
              <a:t>because n</a:t>
            </a:r>
            <a:r>
              <a:rPr lang="en-US" baseline="-25000" dirty="0"/>
              <a:t>2</a:t>
            </a:r>
            <a:r>
              <a:rPr lang="en-US" dirty="0"/>
              <a:t>(soap) &gt; n</a:t>
            </a:r>
            <a:r>
              <a:rPr lang="en-US" baseline="-25000" dirty="0"/>
              <a:t>1</a:t>
            </a:r>
            <a:r>
              <a:rPr lang="en-US" dirty="0"/>
              <a:t>(air)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012A0C-6759-477F-B562-A6C160579A18}"/>
              </a:ext>
            </a:extLst>
          </p:cNvPr>
          <p:cNvSpPr txBox="1"/>
          <p:nvPr/>
        </p:nvSpPr>
        <p:spPr>
          <a:xfrm>
            <a:off x="2736850" y="1245933"/>
            <a:ext cx="2620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slows and compresses b/c</a:t>
            </a:r>
          </a:p>
          <a:p>
            <a:r>
              <a:rPr lang="en-US" dirty="0"/>
              <a:t>n</a:t>
            </a:r>
            <a:r>
              <a:rPr lang="en-US" baseline="-25000" dirty="0"/>
              <a:t>2</a:t>
            </a:r>
            <a:r>
              <a:rPr lang="en-US" dirty="0"/>
              <a:t>(soap) &gt; n</a:t>
            </a:r>
            <a:r>
              <a:rPr lang="en-US" baseline="-25000" dirty="0"/>
              <a:t>1</a:t>
            </a:r>
            <a:r>
              <a:rPr lang="en-US" dirty="0"/>
              <a:t>(air)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77EDC0F-5A68-44B4-8F47-5C7D5A346EF8}"/>
              </a:ext>
            </a:extLst>
          </p:cNvPr>
          <p:cNvCxnSpPr>
            <a:cxnSpLocks/>
          </p:cNvCxnSpPr>
          <p:nvPr/>
        </p:nvCxnSpPr>
        <p:spPr>
          <a:xfrm flipH="1">
            <a:off x="5402237" y="2073087"/>
            <a:ext cx="623187" cy="8716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332C35C-16FA-4C00-B726-04A6B18DD619}"/>
              </a:ext>
            </a:extLst>
          </p:cNvPr>
          <p:cNvSpPr txBox="1"/>
          <p:nvPr/>
        </p:nvSpPr>
        <p:spPr>
          <a:xfrm>
            <a:off x="5685577" y="1066794"/>
            <a:ext cx="2425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speeds up and expands </a:t>
            </a:r>
          </a:p>
          <a:p>
            <a:r>
              <a:rPr lang="en-US" dirty="0"/>
              <a:t>b/c n</a:t>
            </a:r>
            <a:r>
              <a:rPr lang="en-US" baseline="-25000" dirty="0"/>
              <a:t>2</a:t>
            </a:r>
            <a:r>
              <a:rPr lang="en-US" dirty="0"/>
              <a:t>(air) &lt; n</a:t>
            </a:r>
            <a:r>
              <a:rPr lang="en-US" baseline="-25000" dirty="0"/>
              <a:t>1</a:t>
            </a:r>
            <a:r>
              <a:rPr lang="en-US" dirty="0"/>
              <a:t>(soap)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5D447D8-D490-4AA0-BD8A-3682F929DD19}"/>
              </a:ext>
            </a:extLst>
          </p:cNvPr>
          <p:cNvCxnSpPr>
            <a:cxnSpLocks/>
          </p:cNvCxnSpPr>
          <p:nvPr/>
        </p:nvCxnSpPr>
        <p:spPr>
          <a:xfrm>
            <a:off x="4335730" y="1927194"/>
            <a:ext cx="701139" cy="977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E842864-A653-4FFE-A5C6-7B3861B692BE}"/>
              </a:ext>
            </a:extLst>
          </p:cNvPr>
          <p:cNvCxnSpPr>
            <a:cxnSpLocks/>
          </p:cNvCxnSpPr>
          <p:nvPr/>
        </p:nvCxnSpPr>
        <p:spPr>
          <a:xfrm flipH="1" flipV="1">
            <a:off x="5077436" y="4334788"/>
            <a:ext cx="559622" cy="955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56DF9C5-2E1D-4E8C-ADB3-BC33D02D115B}"/>
              </a:ext>
            </a:extLst>
          </p:cNvPr>
          <p:cNvSpPr txBox="1"/>
          <p:nvPr/>
        </p:nvSpPr>
        <p:spPr>
          <a:xfrm>
            <a:off x="5116391" y="5338961"/>
            <a:ext cx="3198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second reflection doesn’t </a:t>
            </a:r>
          </a:p>
          <a:p>
            <a:r>
              <a:rPr lang="en-US" dirty="0"/>
              <a:t>invert because n</a:t>
            </a:r>
            <a:r>
              <a:rPr lang="en-US" baseline="-25000" dirty="0"/>
              <a:t>2</a:t>
            </a:r>
            <a:r>
              <a:rPr lang="en-US" dirty="0"/>
              <a:t>(air) &lt; n</a:t>
            </a:r>
            <a:r>
              <a:rPr lang="en-US" baseline="-25000" dirty="0"/>
              <a:t>1</a:t>
            </a:r>
            <a:r>
              <a:rPr lang="en-US" dirty="0"/>
              <a:t>(soap)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E228214-25B8-4C84-A5F4-45D532168210}"/>
              </a:ext>
            </a:extLst>
          </p:cNvPr>
          <p:cNvSpPr/>
          <p:nvPr/>
        </p:nvSpPr>
        <p:spPr>
          <a:xfrm>
            <a:off x="3846777" y="3476283"/>
            <a:ext cx="944311" cy="1057617"/>
          </a:xfrm>
          <a:custGeom>
            <a:avLst/>
            <a:gdLst>
              <a:gd name="connsiteX0" fmla="*/ 363273 w 944311"/>
              <a:gd name="connsiteY0" fmla="*/ 28917 h 1057617"/>
              <a:gd name="connsiteX1" fmla="*/ 239448 w 944311"/>
              <a:gd name="connsiteY1" fmla="*/ 47967 h 1057617"/>
              <a:gd name="connsiteX2" fmla="*/ 182298 w 944311"/>
              <a:gd name="connsiteY2" fmla="*/ 86067 h 1057617"/>
              <a:gd name="connsiteX3" fmla="*/ 115623 w 944311"/>
              <a:gd name="connsiteY3" fmla="*/ 114642 h 1057617"/>
              <a:gd name="connsiteX4" fmla="*/ 96573 w 944311"/>
              <a:gd name="connsiteY4" fmla="*/ 152742 h 1057617"/>
              <a:gd name="connsiteX5" fmla="*/ 67998 w 944311"/>
              <a:gd name="connsiteY5" fmla="*/ 181317 h 1057617"/>
              <a:gd name="connsiteX6" fmla="*/ 58473 w 944311"/>
              <a:gd name="connsiteY6" fmla="*/ 219417 h 1057617"/>
              <a:gd name="connsiteX7" fmla="*/ 39423 w 944311"/>
              <a:gd name="connsiteY7" fmla="*/ 257517 h 1057617"/>
              <a:gd name="connsiteX8" fmla="*/ 29898 w 944311"/>
              <a:gd name="connsiteY8" fmla="*/ 305142 h 1057617"/>
              <a:gd name="connsiteX9" fmla="*/ 1323 w 944311"/>
              <a:gd name="connsiteY9" fmla="*/ 352767 h 1057617"/>
              <a:gd name="connsiteX10" fmla="*/ 10848 w 944311"/>
              <a:gd name="connsiteY10" fmla="*/ 514692 h 1057617"/>
              <a:gd name="connsiteX11" fmla="*/ 29898 w 944311"/>
              <a:gd name="connsiteY11" fmla="*/ 619467 h 1057617"/>
              <a:gd name="connsiteX12" fmla="*/ 48948 w 944311"/>
              <a:gd name="connsiteY12" fmla="*/ 686142 h 1057617"/>
              <a:gd name="connsiteX13" fmla="*/ 58473 w 944311"/>
              <a:gd name="connsiteY13" fmla="*/ 724242 h 1057617"/>
              <a:gd name="connsiteX14" fmla="*/ 87048 w 944311"/>
              <a:gd name="connsiteY14" fmla="*/ 762342 h 1057617"/>
              <a:gd name="connsiteX15" fmla="*/ 125148 w 944311"/>
              <a:gd name="connsiteY15" fmla="*/ 800442 h 1057617"/>
              <a:gd name="connsiteX16" fmla="*/ 229923 w 944311"/>
              <a:gd name="connsiteY16" fmla="*/ 848067 h 1057617"/>
              <a:gd name="connsiteX17" fmla="*/ 268023 w 944311"/>
              <a:gd name="connsiteY17" fmla="*/ 876642 h 1057617"/>
              <a:gd name="connsiteX18" fmla="*/ 325173 w 944311"/>
              <a:gd name="connsiteY18" fmla="*/ 895692 h 1057617"/>
              <a:gd name="connsiteX19" fmla="*/ 344223 w 944311"/>
              <a:gd name="connsiteY19" fmla="*/ 924267 h 1057617"/>
              <a:gd name="connsiteX20" fmla="*/ 401373 w 944311"/>
              <a:gd name="connsiteY20" fmla="*/ 962367 h 1057617"/>
              <a:gd name="connsiteX21" fmla="*/ 458523 w 944311"/>
              <a:gd name="connsiteY21" fmla="*/ 990942 h 1057617"/>
              <a:gd name="connsiteX22" fmla="*/ 525198 w 944311"/>
              <a:gd name="connsiteY22" fmla="*/ 1038567 h 1057617"/>
              <a:gd name="connsiteX23" fmla="*/ 582348 w 944311"/>
              <a:gd name="connsiteY23" fmla="*/ 1057617 h 1057617"/>
              <a:gd name="connsiteX24" fmla="*/ 725223 w 944311"/>
              <a:gd name="connsiteY24" fmla="*/ 1048092 h 1057617"/>
              <a:gd name="connsiteX25" fmla="*/ 744273 w 944311"/>
              <a:gd name="connsiteY25" fmla="*/ 1019517 h 1057617"/>
              <a:gd name="connsiteX26" fmla="*/ 810948 w 944311"/>
              <a:gd name="connsiteY26" fmla="*/ 1000467 h 1057617"/>
              <a:gd name="connsiteX27" fmla="*/ 829998 w 944311"/>
              <a:gd name="connsiteY27" fmla="*/ 971892 h 1057617"/>
              <a:gd name="connsiteX28" fmla="*/ 934773 w 944311"/>
              <a:gd name="connsiteY28" fmla="*/ 876642 h 1057617"/>
              <a:gd name="connsiteX29" fmla="*/ 944298 w 944311"/>
              <a:gd name="connsiteY29" fmla="*/ 838542 h 1057617"/>
              <a:gd name="connsiteX30" fmla="*/ 925248 w 944311"/>
              <a:gd name="connsiteY30" fmla="*/ 524217 h 1057617"/>
              <a:gd name="connsiteX31" fmla="*/ 887148 w 944311"/>
              <a:gd name="connsiteY31" fmla="*/ 448017 h 1057617"/>
              <a:gd name="connsiteX32" fmla="*/ 868098 w 944311"/>
              <a:gd name="connsiteY32" fmla="*/ 409917 h 1057617"/>
              <a:gd name="connsiteX33" fmla="*/ 849048 w 944311"/>
              <a:gd name="connsiteY33" fmla="*/ 381342 h 1057617"/>
              <a:gd name="connsiteX34" fmla="*/ 829998 w 944311"/>
              <a:gd name="connsiteY34" fmla="*/ 343242 h 1057617"/>
              <a:gd name="connsiteX35" fmla="*/ 810948 w 944311"/>
              <a:gd name="connsiteY35" fmla="*/ 314667 h 1057617"/>
              <a:gd name="connsiteX36" fmla="*/ 791898 w 944311"/>
              <a:gd name="connsiteY36" fmla="*/ 257517 h 1057617"/>
              <a:gd name="connsiteX37" fmla="*/ 782373 w 944311"/>
              <a:gd name="connsiteY37" fmla="*/ 219417 h 1057617"/>
              <a:gd name="connsiteX38" fmla="*/ 715698 w 944311"/>
              <a:gd name="connsiteY38" fmla="*/ 152742 h 1057617"/>
              <a:gd name="connsiteX39" fmla="*/ 658548 w 944311"/>
              <a:gd name="connsiteY39" fmla="*/ 114642 h 1057617"/>
              <a:gd name="connsiteX40" fmla="*/ 553773 w 944311"/>
              <a:gd name="connsiteY40" fmla="*/ 86067 h 1057617"/>
              <a:gd name="connsiteX41" fmla="*/ 468048 w 944311"/>
              <a:gd name="connsiteY41" fmla="*/ 76542 h 1057617"/>
              <a:gd name="connsiteX42" fmla="*/ 382323 w 944311"/>
              <a:gd name="connsiteY42" fmla="*/ 28917 h 1057617"/>
              <a:gd name="connsiteX43" fmla="*/ 325173 w 944311"/>
              <a:gd name="connsiteY43" fmla="*/ 342 h 1057617"/>
              <a:gd name="connsiteX44" fmla="*/ 315648 w 944311"/>
              <a:gd name="connsiteY44" fmla="*/ 342 h 1057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44311" h="1057617">
                <a:moveTo>
                  <a:pt x="363273" y="28917"/>
                </a:moveTo>
                <a:cubicBezTo>
                  <a:pt x="349260" y="30318"/>
                  <a:pt x="269589" y="31222"/>
                  <a:pt x="239448" y="47967"/>
                </a:cubicBezTo>
                <a:cubicBezTo>
                  <a:pt x="219434" y="59086"/>
                  <a:pt x="202776" y="75828"/>
                  <a:pt x="182298" y="86067"/>
                </a:cubicBezTo>
                <a:cubicBezTo>
                  <a:pt x="135218" y="109607"/>
                  <a:pt x="157668" y="100627"/>
                  <a:pt x="115623" y="114642"/>
                </a:cubicBezTo>
                <a:cubicBezTo>
                  <a:pt x="109273" y="127342"/>
                  <a:pt x="104826" y="141188"/>
                  <a:pt x="96573" y="152742"/>
                </a:cubicBezTo>
                <a:cubicBezTo>
                  <a:pt x="88743" y="163703"/>
                  <a:pt x="74681" y="169621"/>
                  <a:pt x="67998" y="181317"/>
                </a:cubicBezTo>
                <a:cubicBezTo>
                  <a:pt x="61503" y="192683"/>
                  <a:pt x="63070" y="207160"/>
                  <a:pt x="58473" y="219417"/>
                </a:cubicBezTo>
                <a:cubicBezTo>
                  <a:pt x="53487" y="232712"/>
                  <a:pt x="45773" y="244817"/>
                  <a:pt x="39423" y="257517"/>
                </a:cubicBezTo>
                <a:cubicBezTo>
                  <a:pt x="36248" y="273392"/>
                  <a:pt x="35911" y="290111"/>
                  <a:pt x="29898" y="305142"/>
                </a:cubicBezTo>
                <a:cubicBezTo>
                  <a:pt x="23022" y="322331"/>
                  <a:pt x="2999" y="334330"/>
                  <a:pt x="1323" y="352767"/>
                </a:cubicBezTo>
                <a:cubicBezTo>
                  <a:pt x="-3572" y="406613"/>
                  <a:pt x="6358" y="460810"/>
                  <a:pt x="10848" y="514692"/>
                </a:cubicBezTo>
                <a:cubicBezTo>
                  <a:pt x="14372" y="556975"/>
                  <a:pt x="19507" y="581366"/>
                  <a:pt x="29898" y="619467"/>
                </a:cubicBezTo>
                <a:cubicBezTo>
                  <a:pt x="35980" y="641767"/>
                  <a:pt x="42866" y="663842"/>
                  <a:pt x="48948" y="686142"/>
                </a:cubicBezTo>
                <a:cubicBezTo>
                  <a:pt x="52392" y="698772"/>
                  <a:pt x="52619" y="712533"/>
                  <a:pt x="58473" y="724242"/>
                </a:cubicBezTo>
                <a:cubicBezTo>
                  <a:pt x="65573" y="738441"/>
                  <a:pt x="76594" y="750395"/>
                  <a:pt x="87048" y="762342"/>
                </a:cubicBezTo>
                <a:cubicBezTo>
                  <a:pt x="98875" y="775859"/>
                  <a:pt x="110204" y="790479"/>
                  <a:pt x="125148" y="800442"/>
                </a:cubicBezTo>
                <a:cubicBezTo>
                  <a:pt x="167738" y="828835"/>
                  <a:pt x="189465" y="834581"/>
                  <a:pt x="229923" y="848067"/>
                </a:cubicBezTo>
                <a:cubicBezTo>
                  <a:pt x="242623" y="857592"/>
                  <a:pt x="253824" y="869542"/>
                  <a:pt x="268023" y="876642"/>
                </a:cubicBezTo>
                <a:cubicBezTo>
                  <a:pt x="285984" y="885622"/>
                  <a:pt x="325173" y="895692"/>
                  <a:pt x="325173" y="895692"/>
                </a:cubicBezTo>
                <a:cubicBezTo>
                  <a:pt x="331523" y="905217"/>
                  <a:pt x="335608" y="916729"/>
                  <a:pt x="344223" y="924267"/>
                </a:cubicBezTo>
                <a:cubicBezTo>
                  <a:pt x="361453" y="939344"/>
                  <a:pt x="382323" y="949667"/>
                  <a:pt x="401373" y="962367"/>
                </a:cubicBezTo>
                <a:cubicBezTo>
                  <a:pt x="438302" y="986986"/>
                  <a:pt x="419088" y="977797"/>
                  <a:pt x="458523" y="990942"/>
                </a:cubicBezTo>
                <a:cubicBezTo>
                  <a:pt x="463640" y="994780"/>
                  <a:pt x="513802" y="1033502"/>
                  <a:pt x="525198" y="1038567"/>
                </a:cubicBezTo>
                <a:cubicBezTo>
                  <a:pt x="543548" y="1046722"/>
                  <a:pt x="582348" y="1057617"/>
                  <a:pt x="582348" y="1057617"/>
                </a:cubicBezTo>
                <a:cubicBezTo>
                  <a:pt x="629973" y="1054442"/>
                  <a:pt x="678761" y="1059024"/>
                  <a:pt x="725223" y="1048092"/>
                </a:cubicBezTo>
                <a:cubicBezTo>
                  <a:pt x="736366" y="1045470"/>
                  <a:pt x="735334" y="1026668"/>
                  <a:pt x="744273" y="1019517"/>
                </a:cubicBezTo>
                <a:cubicBezTo>
                  <a:pt x="750484" y="1014548"/>
                  <a:pt x="808459" y="1001089"/>
                  <a:pt x="810948" y="1000467"/>
                </a:cubicBezTo>
                <a:cubicBezTo>
                  <a:pt x="817298" y="990942"/>
                  <a:pt x="822340" y="980401"/>
                  <a:pt x="829998" y="971892"/>
                </a:cubicBezTo>
                <a:cubicBezTo>
                  <a:pt x="883929" y="911969"/>
                  <a:pt x="883635" y="914996"/>
                  <a:pt x="934773" y="876642"/>
                </a:cubicBezTo>
                <a:cubicBezTo>
                  <a:pt x="937948" y="863942"/>
                  <a:pt x="944652" y="851628"/>
                  <a:pt x="944298" y="838542"/>
                </a:cubicBezTo>
                <a:cubicBezTo>
                  <a:pt x="941462" y="733613"/>
                  <a:pt x="933731" y="628841"/>
                  <a:pt x="925248" y="524217"/>
                </a:cubicBezTo>
                <a:cubicBezTo>
                  <a:pt x="921511" y="478126"/>
                  <a:pt x="911890" y="487603"/>
                  <a:pt x="887148" y="448017"/>
                </a:cubicBezTo>
                <a:cubicBezTo>
                  <a:pt x="879623" y="435976"/>
                  <a:pt x="875143" y="422245"/>
                  <a:pt x="868098" y="409917"/>
                </a:cubicBezTo>
                <a:cubicBezTo>
                  <a:pt x="862418" y="399978"/>
                  <a:pt x="854728" y="391281"/>
                  <a:pt x="849048" y="381342"/>
                </a:cubicBezTo>
                <a:cubicBezTo>
                  <a:pt x="842003" y="369014"/>
                  <a:pt x="837043" y="355570"/>
                  <a:pt x="829998" y="343242"/>
                </a:cubicBezTo>
                <a:cubicBezTo>
                  <a:pt x="824318" y="333303"/>
                  <a:pt x="815597" y="325128"/>
                  <a:pt x="810948" y="314667"/>
                </a:cubicBezTo>
                <a:cubicBezTo>
                  <a:pt x="802793" y="296317"/>
                  <a:pt x="797668" y="276751"/>
                  <a:pt x="791898" y="257517"/>
                </a:cubicBezTo>
                <a:cubicBezTo>
                  <a:pt x="788136" y="244978"/>
                  <a:pt x="790073" y="230004"/>
                  <a:pt x="782373" y="219417"/>
                </a:cubicBezTo>
                <a:cubicBezTo>
                  <a:pt x="763886" y="193998"/>
                  <a:pt x="741850" y="170177"/>
                  <a:pt x="715698" y="152742"/>
                </a:cubicBezTo>
                <a:cubicBezTo>
                  <a:pt x="696648" y="140042"/>
                  <a:pt x="680268" y="121882"/>
                  <a:pt x="658548" y="114642"/>
                </a:cubicBezTo>
                <a:cubicBezTo>
                  <a:pt x="620583" y="101987"/>
                  <a:pt x="599429" y="94124"/>
                  <a:pt x="553773" y="86067"/>
                </a:cubicBezTo>
                <a:cubicBezTo>
                  <a:pt x="525460" y="81071"/>
                  <a:pt x="496623" y="79717"/>
                  <a:pt x="468048" y="76542"/>
                </a:cubicBezTo>
                <a:cubicBezTo>
                  <a:pt x="417753" y="59777"/>
                  <a:pt x="447827" y="72586"/>
                  <a:pt x="382323" y="28917"/>
                </a:cubicBezTo>
                <a:cubicBezTo>
                  <a:pt x="354387" y="10293"/>
                  <a:pt x="356721" y="8229"/>
                  <a:pt x="325173" y="342"/>
                </a:cubicBezTo>
                <a:cubicBezTo>
                  <a:pt x="322093" y="-428"/>
                  <a:pt x="318823" y="342"/>
                  <a:pt x="315648" y="34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B12378D-1248-4AFC-B129-EE3A7939873D}"/>
              </a:ext>
            </a:extLst>
          </p:cNvPr>
          <p:cNvCxnSpPr/>
          <p:nvPr/>
        </p:nvCxnSpPr>
        <p:spPr>
          <a:xfrm flipH="1" flipV="1">
            <a:off x="4514850" y="3819525"/>
            <a:ext cx="3657600" cy="1066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9BADEDD-3E16-4525-9A77-118B585B0EAD}"/>
              </a:ext>
            </a:extLst>
          </p:cNvPr>
          <p:cNvSpPr txBox="1"/>
          <p:nvPr/>
        </p:nvSpPr>
        <p:spPr>
          <a:xfrm>
            <a:off x="8314702" y="4350113"/>
            <a:ext cx="28705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reflected wave (red) and second reflected wave (orange) are partially out </a:t>
            </a:r>
          </a:p>
          <a:p>
            <a:r>
              <a:rPr lang="en-US" dirty="0"/>
              <a:t>of phase, which is typical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0780933-96BF-4B09-851A-CD7A052912BD}"/>
              </a:ext>
            </a:extLst>
          </p:cNvPr>
          <p:cNvSpPr/>
          <p:nvPr/>
        </p:nvSpPr>
        <p:spPr>
          <a:xfrm>
            <a:off x="2386804" y="3573279"/>
            <a:ext cx="2382982" cy="791294"/>
          </a:xfrm>
          <a:custGeom>
            <a:avLst/>
            <a:gdLst>
              <a:gd name="connsiteX0" fmla="*/ 0 w 2382982"/>
              <a:gd name="connsiteY0" fmla="*/ 389146 h 791294"/>
              <a:gd name="connsiteX1" fmla="*/ 96982 w 2382982"/>
              <a:gd name="connsiteY1" fmla="*/ 680091 h 791294"/>
              <a:gd name="connsiteX2" fmla="*/ 96982 w 2382982"/>
              <a:gd name="connsiteY2" fmla="*/ 680091 h 791294"/>
              <a:gd name="connsiteX3" fmla="*/ 147782 w 2382982"/>
              <a:gd name="connsiteY3" fmla="*/ 767837 h 791294"/>
              <a:gd name="connsiteX4" fmla="*/ 240146 w 2382982"/>
              <a:gd name="connsiteY4" fmla="*/ 749364 h 791294"/>
              <a:gd name="connsiteX5" fmla="*/ 387928 w 2382982"/>
              <a:gd name="connsiteY5" fmla="*/ 324491 h 791294"/>
              <a:gd name="connsiteX6" fmla="*/ 461818 w 2382982"/>
              <a:gd name="connsiteY6" fmla="*/ 84346 h 791294"/>
              <a:gd name="connsiteX7" fmla="*/ 531091 w 2382982"/>
              <a:gd name="connsiteY7" fmla="*/ 10455 h 791294"/>
              <a:gd name="connsiteX8" fmla="*/ 568037 w 2382982"/>
              <a:gd name="connsiteY8" fmla="*/ 24310 h 791294"/>
              <a:gd name="connsiteX9" fmla="*/ 623455 w 2382982"/>
              <a:gd name="connsiteY9" fmla="*/ 107437 h 791294"/>
              <a:gd name="connsiteX10" fmla="*/ 812800 w 2382982"/>
              <a:gd name="connsiteY10" fmla="*/ 666237 h 791294"/>
              <a:gd name="connsiteX11" fmla="*/ 840509 w 2382982"/>
              <a:gd name="connsiteY11" fmla="*/ 730891 h 791294"/>
              <a:gd name="connsiteX12" fmla="*/ 872837 w 2382982"/>
              <a:gd name="connsiteY12" fmla="*/ 767837 h 791294"/>
              <a:gd name="connsiteX13" fmla="*/ 937491 w 2382982"/>
              <a:gd name="connsiteY13" fmla="*/ 763219 h 791294"/>
              <a:gd name="connsiteX14" fmla="*/ 1025237 w 2382982"/>
              <a:gd name="connsiteY14" fmla="*/ 578491 h 791294"/>
              <a:gd name="connsiteX15" fmla="*/ 1186873 w 2382982"/>
              <a:gd name="connsiteY15" fmla="*/ 75110 h 791294"/>
              <a:gd name="connsiteX16" fmla="*/ 1256146 w 2382982"/>
              <a:gd name="connsiteY16" fmla="*/ 19691 h 791294"/>
              <a:gd name="connsiteX17" fmla="*/ 1279237 w 2382982"/>
              <a:gd name="connsiteY17" fmla="*/ 15073 h 791294"/>
              <a:gd name="connsiteX18" fmla="*/ 1330037 w 2382982"/>
              <a:gd name="connsiteY18" fmla="*/ 70491 h 791294"/>
              <a:gd name="connsiteX19" fmla="*/ 1487055 w 2382982"/>
              <a:gd name="connsiteY19" fmla="*/ 532310 h 791294"/>
              <a:gd name="connsiteX20" fmla="*/ 1565564 w 2382982"/>
              <a:gd name="connsiteY20" fmla="*/ 730891 h 791294"/>
              <a:gd name="connsiteX21" fmla="*/ 1630218 w 2382982"/>
              <a:gd name="connsiteY21" fmla="*/ 767837 h 791294"/>
              <a:gd name="connsiteX22" fmla="*/ 1676400 w 2382982"/>
              <a:gd name="connsiteY22" fmla="*/ 726273 h 791294"/>
              <a:gd name="connsiteX23" fmla="*/ 1856509 w 2382982"/>
              <a:gd name="connsiteY23" fmla="*/ 227510 h 791294"/>
              <a:gd name="connsiteX24" fmla="*/ 1907309 w 2382982"/>
              <a:gd name="connsiteY24" fmla="*/ 65873 h 791294"/>
              <a:gd name="connsiteX25" fmla="*/ 1939637 w 2382982"/>
              <a:gd name="connsiteY25" fmla="*/ 28928 h 791294"/>
              <a:gd name="connsiteX26" fmla="*/ 1985818 w 2382982"/>
              <a:gd name="connsiteY26" fmla="*/ 10455 h 791294"/>
              <a:gd name="connsiteX27" fmla="*/ 2032000 w 2382982"/>
              <a:gd name="connsiteY27" fmla="*/ 52019 h 791294"/>
              <a:gd name="connsiteX28" fmla="*/ 2202873 w 2382982"/>
              <a:gd name="connsiteY28" fmla="*/ 532310 h 791294"/>
              <a:gd name="connsiteX29" fmla="*/ 2276764 w 2382982"/>
              <a:gd name="connsiteY29" fmla="*/ 730891 h 791294"/>
              <a:gd name="connsiteX30" fmla="*/ 2346037 w 2382982"/>
              <a:gd name="connsiteY30" fmla="*/ 772455 h 791294"/>
              <a:gd name="connsiteX31" fmla="*/ 2382982 w 2382982"/>
              <a:gd name="connsiteY31" fmla="*/ 749364 h 79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382982" h="791294">
                <a:moveTo>
                  <a:pt x="0" y="389146"/>
                </a:moveTo>
                <a:lnTo>
                  <a:pt x="96982" y="680091"/>
                </a:lnTo>
                <a:lnTo>
                  <a:pt x="96982" y="680091"/>
                </a:lnTo>
                <a:cubicBezTo>
                  <a:pt x="105449" y="694715"/>
                  <a:pt x="123921" y="756292"/>
                  <a:pt x="147782" y="767837"/>
                </a:cubicBezTo>
                <a:cubicBezTo>
                  <a:pt x="171643" y="779382"/>
                  <a:pt x="200122" y="823255"/>
                  <a:pt x="240146" y="749364"/>
                </a:cubicBezTo>
                <a:cubicBezTo>
                  <a:pt x="280170" y="675473"/>
                  <a:pt x="350983" y="435327"/>
                  <a:pt x="387928" y="324491"/>
                </a:cubicBezTo>
                <a:cubicBezTo>
                  <a:pt x="424873" y="213655"/>
                  <a:pt x="437957" y="136685"/>
                  <a:pt x="461818" y="84346"/>
                </a:cubicBezTo>
                <a:cubicBezTo>
                  <a:pt x="485679" y="32007"/>
                  <a:pt x="513388" y="20461"/>
                  <a:pt x="531091" y="10455"/>
                </a:cubicBezTo>
                <a:cubicBezTo>
                  <a:pt x="548794" y="449"/>
                  <a:pt x="552643" y="8146"/>
                  <a:pt x="568037" y="24310"/>
                </a:cubicBezTo>
                <a:cubicBezTo>
                  <a:pt x="583431" y="40474"/>
                  <a:pt x="582661" y="449"/>
                  <a:pt x="623455" y="107437"/>
                </a:cubicBezTo>
                <a:cubicBezTo>
                  <a:pt x="664249" y="214425"/>
                  <a:pt x="776624" y="562328"/>
                  <a:pt x="812800" y="666237"/>
                </a:cubicBezTo>
                <a:cubicBezTo>
                  <a:pt x="848976" y="770146"/>
                  <a:pt x="830503" y="713958"/>
                  <a:pt x="840509" y="730891"/>
                </a:cubicBezTo>
                <a:cubicBezTo>
                  <a:pt x="850515" y="747824"/>
                  <a:pt x="856673" y="762449"/>
                  <a:pt x="872837" y="767837"/>
                </a:cubicBezTo>
                <a:cubicBezTo>
                  <a:pt x="889001" y="773225"/>
                  <a:pt x="912091" y="794777"/>
                  <a:pt x="937491" y="763219"/>
                </a:cubicBezTo>
                <a:cubicBezTo>
                  <a:pt x="962891" y="731661"/>
                  <a:pt x="983673" y="693176"/>
                  <a:pt x="1025237" y="578491"/>
                </a:cubicBezTo>
                <a:cubicBezTo>
                  <a:pt x="1066801" y="463806"/>
                  <a:pt x="1148388" y="168243"/>
                  <a:pt x="1186873" y="75110"/>
                </a:cubicBezTo>
                <a:cubicBezTo>
                  <a:pt x="1225358" y="-18023"/>
                  <a:pt x="1240752" y="29697"/>
                  <a:pt x="1256146" y="19691"/>
                </a:cubicBezTo>
                <a:cubicBezTo>
                  <a:pt x="1271540" y="9685"/>
                  <a:pt x="1266922" y="6606"/>
                  <a:pt x="1279237" y="15073"/>
                </a:cubicBezTo>
                <a:cubicBezTo>
                  <a:pt x="1291552" y="23540"/>
                  <a:pt x="1295401" y="-15715"/>
                  <a:pt x="1330037" y="70491"/>
                </a:cubicBezTo>
                <a:cubicBezTo>
                  <a:pt x="1364673" y="156697"/>
                  <a:pt x="1447801" y="422243"/>
                  <a:pt x="1487055" y="532310"/>
                </a:cubicBezTo>
                <a:cubicBezTo>
                  <a:pt x="1526309" y="642377"/>
                  <a:pt x="1541703" y="691636"/>
                  <a:pt x="1565564" y="730891"/>
                </a:cubicBezTo>
                <a:cubicBezTo>
                  <a:pt x="1589425" y="770146"/>
                  <a:pt x="1611745" y="768607"/>
                  <a:pt x="1630218" y="767837"/>
                </a:cubicBezTo>
                <a:cubicBezTo>
                  <a:pt x="1648691" y="767067"/>
                  <a:pt x="1638685" y="816328"/>
                  <a:pt x="1676400" y="726273"/>
                </a:cubicBezTo>
                <a:cubicBezTo>
                  <a:pt x="1714115" y="636219"/>
                  <a:pt x="1818024" y="337577"/>
                  <a:pt x="1856509" y="227510"/>
                </a:cubicBezTo>
                <a:cubicBezTo>
                  <a:pt x="1894994" y="117443"/>
                  <a:pt x="1893454" y="98970"/>
                  <a:pt x="1907309" y="65873"/>
                </a:cubicBezTo>
                <a:cubicBezTo>
                  <a:pt x="1921164" y="32776"/>
                  <a:pt x="1926552" y="38164"/>
                  <a:pt x="1939637" y="28928"/>
                </a:cubicBezTo>
                <a:cubicBezTo>
                  <a:pt x="1952722" y="19692"/>
                  <a:pt x="1970424" y="6607"/>
                  <a:pt x="1985818" y="10455"/>
                </a:cubicBezTo>
                <a:cubicBezTo>
                  <a:pt x="2001212" y="14303"/>
                  <a:pt x="1995824" y="-34957"/>
                  <a:pt x="2032000" y="52019"/>
                </a:cubicBezTo>
                <a:cubicBezTo>
                  <a:pt x="2068176" y="138995"/>
                  <a:pt x="2162079" y="419165"/>
                  <a:pt x="2202873" y="532310"/>
                </a:cubicBezTo>
                <a:cubicBezTo>
                  <a:pt x="2243667" y="645455"/>
                  <a:pt x="2252903" y="690867"/>
                  <a:pt x="2276764" y="730891"/>
                </a:cubicBezTo>
                <a:cubicBezTo>
                  <a:pt x="2300625" y="770915"/>
                  <a:pt x="2328334" y="769376"/>
                  <a:pt x="2346037" y="772455"/>
                </a:cubicBezTo>
                <a:cubicBezTo>
                  <a:pt x="2363740" y="775534"/>
                  <a:pt x="2373361" y="762449"/>
                  <a:pt x="2382982" y="749364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D6AB5CB-0ACF-4BE2-BAEE-5BE9B29D33F1}"/>
              </a:ext>
            </a:extLst>
          </p:cNvPr>
          <p:cNvSpPr/>
          <p:nvPr/>
        </p:nvSpPr>
        <p:spPr>
          <a:xfrm>
            <a:off x="3975955" y="3645960"/>
            <a:ext cx="1179755" cy="732822"/>
          </a:xfrm>
          <a:custGeom>
            <a:avLst/>
            <a:gdLst>
              <a:gd name="connsiteX0" fmla="*/ 0 w 1179755"/>
              <a:gd name="connsiteY0" fmla="*/ 357699 h 732822"/>
              <a:gd name="connsiteX1" fmla="*/ 96818 w 1179755"/>
              <a:gd name="connsiteY1" fmla="*/ 113859 h 732822"/>
              <a:gd name="connsiteX2" fmla="*/ 147021 w 1179755"/>
              <a:gd name="connsiteY2" fmla="*/ 20626 h 732822"/>
              <a:gd name="connsiteX3" fmla="*/ 164950 w 1179755"/>
              <a:gd name="connsiteY3" fmla="*/ 2697 h 732822"/>
              <a:gd name="connsiteX4" fmla="*/ 215153 w 1179755"/>
              <a:gd name="connsiteY4" fmla="*/ 9868 h 732822"/>
              <a:gd name="connsiteX5" fmla="*/ 283284 w 1179755"/>
              <a:gd name="connsiteY5" fmla="*/ 92344 h 732822"/>
              <a:gd name="connsiteX6" fmla="*/ 369346 w 1179755"/>
              <a:gd name="connsiteY6" fmla="*/ 361285 h 732822"/>
              <a:gd name="connsiteX7" fmla="*/ 430306 w 1179755"/>
              <a:gd name="connsiteY7" fmla="*/ 544165 h 732822"/>
              <a:gd name="connsiteX8" fmla="*/ 502023 w 1179755"/>
              <a:gd name="connsiteY8" fmla="*/ 684014 h 732822"/>
              <a:gd name="connsiteX9" fmla="*/ 562983 w 1179755"/>
              <a:gd name="connsiteY9" fmla="*/ 719873 h 732822"/>
              <a:gd name="connsiteX10" fmla="*/ 692075 w 1179755"/>
              <a:gd name="connsiteY10" fmla="*/ 479619 h 732822"/>
              <a:gd name="connsiteX11" fmla="*/ 788894 w 1179755"/>
              <a:gd name="connsiteY11" fmla="*/ 164061 h 732822"/>
              <a:gd name="connsiteX12" fmla="*/ 821167 w 1179755"/>
              <a:gd name="connsiteY12" fmla="*/ 56485 h 732822"/>
              <a:gd name="connsiteX13" fmla="*/ 849854 w 1179755"/>
              <a:gd name="connsiteY13" fmla="*/ 9868 h 732822"/>
              <a:gd name="connsiteX14" fmla="*/ 849854 w 1179755"/>
              <a:gd name="connsiteY14" fmla="*/ 9868 h 732822"/>
              <a:gd name="connsiteX15" fmla="*/ 889298 w 1179755"/>
              <a:gd name="connsiteY15" fmla="*/ 70828 h 732822"/>
              <a:gd name="connsiteX16" fmla="*/ 943087 w 1179755"/>
              <a:gd name="connsiteY16" fmla="*/ 346941 h 732822"/>
              <a:gd name="connsiteX17" fmla="*/ 996875 w 1179755"/>
              <a:gd name="connsiteY17" fmla="*/ 630226 h 732822"/>
              <a:gd name="connsiteX18" fmla="*/ 996875 w 1179755"/>
              <a:gd name="connsiteY18" fmla="*/ 630226 h 732822"/>
              <a:gd name="connsiteX19" fmla="*/ 1018390 w 1179755"/>
              <a:gd name="connsiteY19" fmla="*/ 691186 h 732822"/>
              <a:gd name="connsiteX20" fmla="*/ 1032734 w 1179755"/>
              <a:gd name="connsiteY20" fmla="*/ 698358 h 732822"/>
              <a:gd name="connsiteX21" fmla="*/ 1054249 w 1179755"/>
              <a:gd name="connsiteY21" fmla="*/ 669671 h 732822"/>
              <a:gd name="connsiteX22" fmla="*/ 1090108 w 1179755"/>
              <a:gd name="connsiteY22" fmla="*/ 515478 h 732822"/>
              <a:gd name="connsiteX23" fmla="*/ 1122381 w 1179755"/>
              <a:gd name="connsiteY23" fmla="*/ 307497 h 732822"/>
              <a:gd name="connsiteX24" fmla="*/ 1179755 w 1179755"/>
              <a:gd name="connsiteY24" fmla="*/ 60071 h 73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179755" h="732822">
                <a:moveTo>
                  <a:pt x="0" y="357699"/>
                </a:moveTo>
                <a:cubicBezTo>
                  <a:pt x="36157" y="263868"/>
                  <a:pt x="72315" y="170038"/>
                  <a:pt x="96818" y="113859"/>
                </a:cubicBezTo>
                <a:cubicBezTo>
                  <a:pt x="121321" y="57680"/>
                  <a:pt x="135666" y="39153"/>
                  <a:pt x="147021" y="20626"/>
                </a:cubicBezTo>
                <a:cubicBezTo>
                  <a:pt x="158376" y="2099"/>
                  <a:pt x="153595" y="4490"/>
                  <a:pt x="164950" y="2697"/>
                </a:cubicBezTo>
                <a:cubicBezTo>
                  <a:pt x="176305" y="904"/>
                  <a:pt x="195431" y="-5073"/>
                  <a:pt x="215153" y="9868"/>
                </a:cubicBezTo>
                <a:cubicBezTo>
                  <a:pt x="234875" y="24809"/>
                  <a:pt x="257585" y="33775"/>
                  <a:pt x="283284" y="92344"/>
                </a:cubicBezTo>
                <a:cubicBezTo>
                  <a:pt x="308983" y="150913"/>
                  <a:pt x="344842" y="285982"/>
                  <a:pt x="369346" y="361285"/>
                </a:cubicBezTo>
                <a:cubicBezTo>
                  <a:pt x="393850" y="436588"/>
                  <a:pt x="408193" y="490377"/>
                  <a:pt x="430306" y="544165"/>
                </a:cubicBezTo>
                <a:cubicBezTo>
                  <a:pt x="452419" y="597953"/>
                  <a:pt x="479910" y="654729"/>
                  <a:pt x="502023" y="684014"/>
                </a:cubicBezTo>
                <a:cubicBezTo>
                  <a:pt x="524136" y="713299"/>
                  <a:pt x="531308" y="753939"/>
                  <a:pt x="562983" y="719873"/>
                </a:cubicBezTo>
                <a:cubicBezTo>
                  <a:pt x="594658" y="685807"/>
                  <a:pt x="654423" y="572254"/>
                  <a:pt x="692075" y="479619"/>
                </a:cubicBezTo>
                <a:cubicBezTo>
                  <a:pt x="729727" y="386984"/>
                  <a:pt x="767379" y="234583"/>
                  <a:pt x="788894" y="164061"/>
                </a:cubicBezTo>
                <a:cubicBezTo>
                  <a:pt x="810409" y="93539"/>
                  <a:pt x="811007" y="82184"/>
                  <a:pt x="821167" y="56485"/>
                </a:cubicBezTo>
                <a:cubicBezTo>
                  <a:pt x="831327" y="30786"/>
                  <a:pt x="849854" y="9868"/>
                  <a:pt x="849854" y="9868"/>
                </a:cubicBezTo>
                <a:lnTo>
                  <a:pt x="849854" y="9868"/>
                </a:lnTo>
                <a:cubicBezTo>
                  <a:pt x="856428" y="20028"/>
                  <a:pt x="873759" y="14649"/>
                  <a:pt x="889298" y="70828"/>
                </a:cubicBezTo>
                <a:cubicBezTo>
                  <a:pt x="904837" y="127007"/>
                  <a:pt x="925158" y="253708"/>
                  <a:pt x="943087" y="346941"/>
                </a:cubicBezTo>
                <a:cubicBezTo>
                  <a:pt x="961017" y="440174"/>
                  <a:pt x="996875" y="630226"/>
                  <a:pt x="996875" y="630226"/>
                </a:cubicBezTo>
                <a:lnTo>
                  <a:pt x="996875" y="630226"/>
                </a:lnTo>
                <a:lnTo>
                  <a:pt x="1018390" y="691186"/>
                </a:lnTo>
                <a:cubicBezTo>
                  <a:pt x="1024367" y="702541"/>
                  <a:pt x="1026757" y="701944"/>
                  <a:pt x="1032734" y="698358"/>
                </a:cubicBezTo>
                <a:cubicBezTo>
                  <a:pt x="1038711" y="694772"/>
                  <a:pt x="1044687" y="700151"/>
                  <a:pt x="1054249" y="669671"/>
                </a:cubicBezTo>
                <a:cubicBezTo>
                  <a:pt x="1063811" y="639191"/>
                  <a:pt x="1078753" y="575840"/>
                  <a:pt x="1090108" y="515478"/>
                </a:cubicBezTo>
                <a:cubicBezTo>
                  <a:pt x="1101463" y="455116"/>
                  <a:pt x="1107440" y="383398"/>
                  <a:pt x="1122381" y="307497"/>
                </a:cubicBezTo>
                <a:cubicBezTo>
                  <a:pt x="1137322" y="231596"/>
                  <a:pt x="1158538" y="145833"/>
                  <a:pt x="1179755" y="60071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84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4" grpId="0"/>
      <p:bldP spid="15" grpId="0" animBg="1"/>
      <p:bldP spid="18" grpId="0"/>
      <p:bldP spid="12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0AFAE0-DB4B-4872-95B0-358605CD5AFD}"/>
              </a:ext>
            </a:extLst>
          </p:cNvPr>
          <p:cNvSpPr txBox="1"/>
          <p:nvPr/>
        </p:nvSpPr>
        <p:spPr>
          <a:xfrm>
            <a:off x="2771775" y="844731"/>
            <a:ext cx="77007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Now let’s consider a </a:t>
            </a:r>
            <a:r>
              <a:rPr lang="el-GR" dirty="0"/>
              <a:t>λ</a:t>
            </a:r>
            <a:r>
              <a:rPr lang="en-US" dirty="0"/>
              <a:t> = 13.3</a:t>
            </a:r>
            <a:r>
              <a:rPr lang="el-GR" dirty="0"/>
              <a:t>μ</a:t>
            </a:r>
            <a:r>
              <a:rPr lang="en-US" dirty="0"/>
              <a:t>m wave, again traveling at v = 1</a:t>
            </a:r>
            <a:r>
              <a:rPr lang="el-GR" dirty="0"/>
              <a:t>μ</a:t>
            </a:r>
            <a:r>
              <a:rPr lang="en-US" dirty="0"/>
              <a:t>m/s in air (n = 1), </a:t>
            </a:r>
          </a:p>
          <a:p>
            <a:r>
              <a:rPr lang="en-US" dirty="0"/>
              <a:t>incident upon a d = 5</a:t>
            </a:r>
            <a:r>
              <a:rPr lang="el-GR" dirty="0"/>
              <a:t>μ</a:t>
            </a:r>
            <a:r>
              <a:rPr lang="en-US" dirty="0"/>
              <a:t>m wide soap bubble membrane (n = 2).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410C0186-6EEF-475B-B486-CAAFFA7A15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9817438"/>
              </p:ext>
            </p:extLst>
          </p:nvPr>
        </p:nvGraphicFramePr>
        <p:xfrm>
          <a:off x="563563" y="2708173"/>
          <a:ext cx="5115723" cy="2349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12" name="Bitmap Image" r:id="rId3" imgW="8359200" imgH="3840480" progId="Paint.Picture">
                  <p:embed/>
                </p:oleObj>
              </mc:Choice>
              <mc:Fallback>
                <p:oleObj name="Bitmap Image" r:id="rId3" imgW="8359200" imgH="3840480" progId="Paint.Picture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06495E2D-999A-416F-8078-A9C9F567B2D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563" y="2708173"/>
                        <a:ext cx="5115723" cy="23496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7523FB11-C6C3-466C-A97F-1289ACC488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0382574"/>
              </p:ext>
            </p:extLst>
          </p:nvPr>
        </p:nvGraphicFramePr>
        <p:xfrm>
          <a:off x="6000751" y="2708171"/>
          <a:ext cx="5391969" cy="2349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13" name="Bitmap Image" r:id="rId5" imgW="8549640" imgH="3726360" progId="Paint.Picture">
                  <p:embed/>
                </p:oleObj>
              </mc:Choice>
              <mc:Fallback>
                <p:oleObj name="Bitmap Image" r:id="rId5" imgW="8549640" imgH="3726360" progId="Paint.Picture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7509A6F8-3E91-4D01-B70B-B016F06A013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51" y="2708171"/>
                        <a:ext cx="5391969" cy="23496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A3E42910-30AC-4E1A-9188-A717CE85473F}"/>
              </a:ext>
            </a:extLst>
          </p:cNvPr>
          <p:cNvSpPr txBox="1">
            <a:spLocks/>
          </p:cNvSpPr>
          <p:nvPr/>
        </p:nvSpPr>
        <p:spPr>
          <a:xfrm>
            <a:off x="2852451" y="218205"/>
            <a:ext cx="8777574" cy="63904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u="sng" dirty="0">
                <a:latin typeface="+mn-lt"/>
              </a:rPr>
              <a:t>D.3 Single Source Interference: Transmission/Reflection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C302A2-377F-492A-99DD-7A9C6FBB9D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9550" y="150627"/>
            <a:ext cx="1789964" cy="130579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904D82D-199F-4BDC-A924-0CB1D8CFA1AE}"/>
              </a:ext>
            </a:extLst>
          </p:cNvPr>
          <p:cNvCxnSpPr>
            <a:cxnSpLocks/>
          </p:cNvCxnSpPr>
          <p:nvPr/>
        </p:nvCxnSpPr>
        <p:spPr>
          <a:xfrm flipV="1">
            <a:off x="7504779" y="4295775"/>
            <a:ext cx="781971" cy="1085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3A89164-4712-40C5-AB1A-3ED998F1CF4B}"/>
              </a:ext>
            </a:extLst>
          </p:cNvPr>
          <p:cNvSpPr txBox="1"/>
          <p:nvPr/>
        </p:nvSpPr>
        <p:spPr>
          <a:xfrm>
            <a:off x="6000751" y="5430042"/>
            <a:ext cx="2652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reflection inverts </a:t>
            </a:r>
          </a:p>
          <a:p>
            <a:r>
              <a:rPr lang="en-US" dirty="0"/>
              <a:t>because n</a:t>
            </a:r>
            <a:r>
              <a:rPr lang="en-US" baseline="-25000" dirty="0"/>
              <a:t>2</a:t>
            </a:r>
            <a:r>
              <a:rPr lang="en-US" dirty="0"/>
              <a:t>(soap) &gt; n</a:t>
            </a:r>
            <a:r>
              <a:rPr lang="en-US" baseline="-25000" dirty="0"/>
              <a:t>1</a:t>
            </a:r>
            <a:r>
              <a:rPr lang="en-US" dirty="0"/>
              <a:t> (air)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5CA9D55-4410-4266-BF7B-5944ACC2E6A9}"/>
              </a:ext>
            </a:extLst>
          </p:cNvPr>
          <p:cNvCxnSpPr>
            <a:cxnSpLocks/>
          </p:cNvCxnSpPr>
          <p:nvPr/>
        </p:nvCxnSpPr>
        <p:spPr>
          <a:xfrm>
            <a:off x="7869580" y="2427435"/>
            <a:ext cx="339971" cy="5493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CE508B4-2CAA-422C-8B33-AAA8720C5894}"/>
              </a:ext>
            </a:extLst>
          </p:cNvPr>
          <p:cNvSpPr txBox="1"/>
          <p:nvPr/>
        </p:nvSpPr>
        <p:spPr>
          <a:xfrm>
            <a:off x="6883066" y="1714466"/>
            <a:ext cx="2652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slows and compresses </a:t>
            </a:r>
          </a:p>
          <a:p>
            <a:r>
              <a:rPr lang="en-US" dirty="0"/>
              <a:t>because n</a:t>
            </a:r>
            <a:r>
              <a:rPr lang="en-US" baseline="-25000" dirty="0"/>
              <a:t>2</a:t>
            </a:r>
            <a:r>
              <a:rPr lang="en-US" dirty="0"/>
              <a:t>(soap) &gt; n</a:t>
            </a:r>
            <a:r>
              <a:rPr lang="en-US" baseline="-25000" dirty="0"/>
              <a:t>1</a:t>
            </a:r>
            <a:r>
              <a:rPr lang="en-US" dirty="0"/>
              <a:t>(air)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1DD85BB-8E9D-4662-BBEC-E5507970C032}"/>
              </a:ext>
            </a:extLst>
          </p:cNvPr>
          <p:cNvSpPr/>
          <p:nvPr/>
        </p:nvSpPr>
        <p:spPr>
          <a:xfrm>
            <a:off x="7877908" y="4196856"/>
            <a:ext cx="480646" cy="351378"/>
          </a:xfrm>
          <a:custGeom>
            <a:avLst/>
            <a:gdLst>
              <a:gd name="connsiteX0" fmla="*/ 0 w 480646"/>
              <a:gd name="connsiteY0" fmla="*/ 0 h 351378"/>
              <a:gd name="connsiteX1" fmla="*/ 58615 w 480646"/>
              <a:gd name="connsiteY1" fmla="*/ 175846 h 351378"/>
              <a:gd name="connsiteX2" fmla="*/ 134815 w 480646"/>
              <a:gd name="connsiteY2" fmla="*/ 293076 h 351378"/>
              <a:gd name="connsiteX3" fmla="*/ 205154 w 480646"/>
              <a:gd name="connsiteY3" fmla="*/ 345830 h 351378"/>
              <a:gd name="connsiteX4" fmla="*/ 246184 w 480646"/>
              <a:gd name="connsiteY4" fmla="*/ 345830 h 351378"/>
              <a:gd name="connsiteX5" fmla="*/ 322384 w 480646"/>
              <a:gd name="connsiteY5" fmla="*/ 310661 h 351378"/>
              <a:gd name="connsiteX6" fmla="*/ 480646 w 480646"/>
              <a:gd name="connsiteY6" fmla="*/ 5861 h 351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0646" h="351378">
                <a:moveTo>
                  <a:pt x="0" y="0"/>
                </a:moveTo>
                <a:cubicBezTo>
                  <a:pt x="18073" y="63500"/>
                  <a:pt x="36146" y="127000"/>
                  <a:pt x="58615" y="175846"/>
                </a:cubicBezTo>
                <a:cubicBezTo>
                  <a:pt x="81084" y="224692"/>
                  <a:pt x="110392" y="264745"/>
                  <a:pt x="134815" y="293076"/>
                </a:cubicBezTo>
                <a:cubicBezTo>
                  <a:pt x="159238" y="321407"/>
                  <a:pt x="186593" y="337038"/>
                  <a:pt x="205154" y="345830"/>
                </a:cubicBezTo>
                <a:cubicBezTo>
                  <a:pt x="223716" y="354622"/>
                  <a:pt x="226646" y="351691"/>
                  <a:pt x="246184" y="345830"/>
                </a:cubicBezTo>
                <a:cubicBezTo>
                  <a:pt x="265722" y="339969"/>
                  <a:pt x="283307" y="367322"/>
                  <a:pt x="322384" y="310661"/>
                </a:cubicBezTo>
                <a:cubicBezTo>
                  <a:pt x="361461" y="254000"/>
                  <a:pt x="421053" y="129930"/>
                  <a:pt x="480646" y="5861"/>
                </a:cubicBezTo>
              </a:path>
            </a:pathLst>
          </a:cu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706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BFCCD105-51C2-44ED-A8EA-4E1F7AF9A9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025" y="2486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784DE1E4-F39E-4360-A0DE-4E52766867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3235792"/>
              </p:ext>
            </p:extLst>
          </p:nvPr>
        </p:nvGraphicFramePr>
        <p:xfrm>
          <a:off x="584683" y="2222500"/>
          <a:ext cx="5105400" cy="260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1" name="Bitmap Image" r:id="rId3" imgW="7734240" imgH="3954960" progId="Paint.Picture">
                  <p:embed/>
                </p:oleObj>
              </mc:Choice>
              <mc:Fallback>
                <p:oleObj name="Bitmap Image" r:id="rId3" imgW="7734240" imgH="395496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683" y="2222500"/>
                        <a:ext cx="5105400" cy="2606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5">
            <a:extLst>
              <a:ext uri="{FF2B5EF4-FFF2-40B4-BE49-F238E27FC236}">
                <a16:creationId xmlns:a16="http://schemas.microsoft.com/office/drawing/2014/main" id="{EE4A1190-4FCB-4A09-B4ED-D770DEE692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D7EBD8D-8071-402A-9A45-368D900283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3882695"/>
              </p:ext>
            </p:extLst>
          </p:nvPr>
        </p:nvGraphicFramePr>
        <p:xfrm>
          <a:off x="6454581" y="2322474"/>
          <a:ext cx="5105399" cy="2486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2" name="Bitmap Image" r:id="rId5" imgW="7292520" imgH="3772080" progId="Paint.Picture">
                  <p:embed/>
                </p:oleObj>
              </mc:Choice>
              <mc:Fallback>
                <p:oleObj name="Bitmap Image" r:id="rId5" imgW="7292520" imgH="3772080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4581" y="2322474"/>
                        <a:ext cx="5105399" cy="24860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7">
            <a:extLst>
              <a:ext uri="{FF2B5EF4-FFF2-40B4-BE49-F238E27FC236}">
                <a16:creationId xmlns:a16="http://schemas.microsoft.com/office/drawing/2014/main" id="{96CDF6D1-B2AE-4688-81B3-52F6375CD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1750" y="1225444"/>
            <a:ext cx="73008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76FC3F8-B637-419D-989D-A2915175BE54}"/>
              </a:ext>
            </a:extLst>
          </p:cNvPr>
          <p:cNvSpPr txBox="1">
            <a:spLocks/>
          </p:cNvSpPr>
          <p:nvPr/>
        </p:nvSpPr>
        <p:spPr>
          <a:xfrm>
            <a:off x="2852451" y="218205"/>
            <a:ext cx="8777574" cy="63904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u="sng" dirty="0">
                <a:latin typeface="+mn-lt"/>
              </a:rPr>
              <a:t>D.3 Single Source Interference: Transmission/Reflection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332CD71-053F-4D8F-A8C2-65C301FC8D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9550" y="150627"/>
            <a:ext cx="1789964" cy="130579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2BC150A-85D1-43BD-88A8-D622E8D443B9}"/>
              </a:ext>
            </a:extLst>
          </p:cNvPr>
          <p:cNvCxnSpPr>
            <a:cxnSpLocks/>
          </p:cNvCxnSpPr>
          <p:nvPr/>
        </p:nvCxnSpPr>
        <p:spPr>
          <a:xfrm flipV="1">
            <a:off x="2295525" y="4076701"/>
            <a:ext cx="775208" cy="554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DB3632B-E0E5-4D1C-84F2-047D9D910F2D}"/>
              </a:ext>
            </a:extLst>
          </p:cNvPr>
          <p:cNvSpPr txBox="1"/>
          <p:nvPr/>
        </p:nvSpPr>
        <p:spPr>
          <a:xfrm>
            <a:off x="747677" y="4730424"/>
            <a:ext cx="2600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reflection inverts </a:t>
            </a:r>
          </a:p>
          <a:p>
            <a:r>
              <a:rPr lang="en-US" dirty="0"/>
              <a:t>because n</a:t>
            </a:r>
            <a:r>
              <a:rPr lang="en-US" baseline="-25000" dirty="0"/>
              <a:t>2</a:t>
            </a:r>
            <a:r>
              <a:rPr lang="en-US" dirty="0"/>
              <a:t>(soap) &gt; n</a:t>
            </a:r>
            <a:r>
              <a:rPr lang="en-US" baseline="-25000" dirty="0"/>
              <a:t>1</a:t>
            </a:r>
            <a:r>
              <a:rPr lang="en-US" dirty="0"/>
              <a:t>(air)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E882A61-B98B-462F-AAD4-A8EC49D9CCCF}"/>
              </a:ext>
            </a:extLst>
          </p:cNvPr>
          <p:cNvCxnSpPr>
            <a:cxnSpLocks/>
          </p:cNvCxnSpPr>
          <p:nvPr/>
        </p:nvCxnSpPr>
        <p:spPr>
          <a:xfrm flipV="1">
            <a:off x="7763069" y="4193731"/>
            <a:ext cx="618726" cy="778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77EA16D-952D-45C1-957F-9B2F42D66CCB}"/>
              </a:ext>
            </a:extLst>
          </p:cNvPr>
          <p:cNvSpPr txBox="1"/>
          <p:nvPr/>
        </p:nvSpPr>
        <p:spPr>
          <a:xfrm>
            <a:off x="6355709" y="5061181"/>
            <a:ext cx="2600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reflection inverts </a:t>
            </a:r>
          </a:p>
          <a:p>
            <a:r>
              <a:rPr lang="en-US" dirty="0"/>
              <a:t>because n</a:t>
            </a:r>
            <a:r>
              <a:rPr lang="en-US" baseline="-25000" dirty="0"/>
              <a:t>2</a:t>
            </a:r>
            <a:r>
              <a:rPr lang="en-US" dirty="0"/>
              <a:t>(soap) &gt; n</a:t>
            </a:r>
            <a:r>
              <a:rPr lang="en-US" baseline="-25000" dirty="0"/>
              <a:t>1</a:t>
            </a:r>
            <a:r>
              <a:rPr lang="en-US" dirty="0"/>
              <a:t>(air)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09C2E56-7F37-404A-918E-B7A44A51F1ED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3476914" y="1694302"/>
            <a:ext cx="42350" cy="1176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93B5A37-6945-4384-8243-AB4C3D934B94}"/>
              </a:ext>
            </a:extLst>
          </p:cNvPr>
          <p:cNvSpPr txBox="1"/>
          <p:nvPr/>
        </p:nvSpPr>
        <p:spPr>
          <a:xfrm>
            <a:off x="2388121" y="1047971"/>
            <a:ext cx="2262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slows and compresses</a:t>
            </a:r>
          </a:p>
          <a:p>
            <a:r>
              <a:rPr lang="en-US" dirty="0"/>
              <a:t>b/c n</a:t>
            </a:r>
            <a:r>
              <a:rPr lang="en-US" baseline="-25000" dirty="0"/>
              <a:t>2</a:t>
            </a:r>
            <a:r>
              <a:rPr lang="en-US" dirty="0"/>
              <a:t>(soap) &gt; n</a:t>
            </a:r>
            <a:r>
              <a:rPr lang="en-US" baseline="-25000" dirty="0"/>
              <a:t>1</a:t>
            </a:r>
            <a:r>
              <a:rPr lang="en-US" dirty="0"/>
              <a:t>(air)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8ECD367-0864-46B7-ACC0-21DBE981C7A1}"/>
              </a:ext>
            </a:extLst>
          </p:cNvPr>
          <p:cNvCxnSpPr>
            <a:cxnSpLocks/>
          </p:cNvCxnSpPr>
          <p:nvPr/>
        </p:nvCxnSpPr>
        <p:spPr>
          <a:xfrm flipH="1">
            <a:off x="3871007" y="2191421"/>
            <a:ext cx="665017" cy="761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D5BA4B7-D43B-432F-A098-E4CB73FAB7A3}"/>
              </a:ext>
            </a:extLst>
          </p:cNvPr>
          <p:cNvSpPr txBox="1"/>
          <p:nvPr/>
        </p:nvSpPr>
        <p:spPr>
          <a:xfrm>
            <a:off x="4601067" y="1473653"/>
            <a:ext cx="2425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speeds up and expands </a:t>
            </a:r>
          </a:p>
          <a:p>
            <a:r>
              <a:rPr lang="en-US" dirty="0"/>
              <a:t>b/c n</a:t>
            </a:r>
            <a:r>
              <a:rPr lang="en-US" baseline="-25000" dirty="0"/>
              <a:t>2</a:t>
            </a:r>
            <a:r>
              <a:rPr lang="en-US" dirty="0"/>
              <a:t>(air) &lt; n</a:t>
            </a:r>
            <a:r>
              <a:rPr lang="en-US" baseline="-25000" dirty="0"/>
              <a:t>1</a:t>
            </a:r>
            <a:r>
              <a:rPr lang="en-US" dirty="0"/>
              <a:t>(soap)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32BA357-7B01-4A65-B460-1A71B76A65A1}"/>
              </a:ext>
            </a:extLst>
          </p:cNvPr>
          <p:cNvCxnSpPr>
            <a:cxnSpLocks/>
          </p:cNvCxnSpPr>
          <p:nvPr/>
        </p:nvCxnSpPr>
        <p:spPr>
          <a:xfrm flipH="1" flipV="1">
            <a:off x="3644922" y="4028064"/>
            <a:ext cx="559622" cy="955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22426ED-104C-4EF0-8AF6-D3B0D43E89BB}"/>
              </a:ext>
            </a:extLst>
          </p:cNvPr>
          <p:cNvSpPr txBox="1"/>
          <p:nvPr/>
        </p:nvSpPr>
        <p:spPr>
          <a:xfrm>
            <a:off x="3476913" y="5034207"/>
            <a:ext cx="26158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second reflection doesn’t </a:t>
            </a:r>
          </a:p>
          <a:p>
            <a:r>
              <a:rPr lang="en-US" dirty="0"/>
              <a:t>invert because </a:t>
            </a:r>
          </a:p>
          <a:p>
            <a:r>
              <a:rPr lang="en-US" dirty="0"/>
              <a:t>n</a:t>
            </a:r>
            <a:r>
              <a:rPr lang="en-US" baseline="-25000" dirty="0"/>
              <a:t>2</a:t>
            </a:r>
            <a:r>
              <a:rPr lang="en-US" dirty="0"/>
              <a:t>(air) &lt; n</a:t>
            </a:r>
            <a:r>
              <a:rPr lang="en-US" baseline="-25000" dirty="0"/>
              <a:t>1</a:t>
            </a:r>
            <a:r>
              <a:rPr lang="en-US" dirty="0"/>
              <a:t>(soap)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D08C603-8CE5-4C63-84F1-E83966E66C96}"/>
              </a:ext>
            </a:extLst>
          </p:cNvPr>
          <p:cNvCxnSpPr>
            <a:cxnSpLocks/>
          </p:cNvCxnSpPr>
          <p:nvPr/>
        </p:nvCxnSpPr>
        <p:spPr>
          <a:xfrm flipH="1" flipV="1">
            <a:off x="9462542" y="4133083"/>
            <a:ext cx="559622" cy="955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3A487FC-7D1E-4002-A5FC-3B7870E6702D}"/>
              </a:ext>
            </a:extLst>
          </p:cNvPr>
          <p:cNvSpPr txBox="1"/>
          <p:nvPr/>
        </p:nvSpPr>
        <p:spPr>
          <a:xfrm>
            <a:off x="9294533" y="5139226"/>
            <a:ext cx="26158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second reflection doesn’t </a:t>
            </a:r>
          </a:p>
          <a:p>
            <a:r>
              <a:rPr lang="en-US" dirty="0"/>
              <a:t>invert because </a:t>
            </a:r>
          </a:p>
          <a:p>
            <a:r>
              <a:rPr lang="en-US" dirty="0"/>
              <a:t>n</a:t>
            </a:r>
            <a:r>
              <a:rPr lang="en-US" baseline="-25000" dirty="0"/>
              <a:t>2</a:t>
            </a:r>
            <a:r>
              <a:rPr lang="en-US" dirty="0"/>
              <a:t>(air) &lt; n</a:t>
            </a:r>
            <a:r>
              <a:rPr lang="en-US" baseline="-25000" dirty="0"/>
              <a:t>1</a:t>
            </a:r>
            <a:r>
              <a:rPr lang="en-US" dirty="0"/>
              <a:t>(soap)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4B4C4E6-F43C-4F06-831F-27EFF440005F}"/>
              </a:ext>
            </a:extLst>
          </p:cNvPr>
          <p:cNvSpPr/>
          <p:nvPr/>
        </p:nvSpPr>
        <p:spPr>
          <a:xfrm>
            <a:off x="2213618" y="3571484"/>
            <a:ext cx="976580" cy="705291"/>
          </a:xfrm>
          <a:custGeom>
            <a:avLst/>
            <a:gdLst>
              <a:gd name="connsiteX0" fmla="*/ 976580 w 976580"/>
              <a:gd name="connsiteY0" fmla="*/ 378724 h 705291"/>
              <a:gd name="connsiteX1" fmla="*/ 874167 w 976580"/>
              <a:gd name="connsiteY1" fmla="*/ 601838 h 705291"/>
              <a:gd name="connsiteX2" fmla="*/ 804672 w 976580"/>
              <a:gd name="connsiteY2" fmla="*/ 682305 h 705291"/>
              <a:gd name="connsiteX3" fmla="*/ 731520 w 976580"/>
              <a:gd name="connsiteY3" fmla="*/ 704250 h 705291"/>
              <a:gd name="connsiteX4" fmla="*/ 654711 w 976580"/>
              <a:gd name="connsiteY4" fmla="*/ 656702 h 705291"/>
              <a:gd name="connsiteX5" fmla="*/ 599847 w 976580"/>
              <a:gd name="connsiteY5" fmla="*/ 572577 h 705291"/>
              <a:gd name="connsiteX6" fmla="*/ 504749 w 976580"/>
              <a:gd name="connsiteY6" fmla="*/ 371409 h 705291"/>
              <a:gd name="connsiteX7" fmla="*/ 442570 w 976580"/>
              <a:gd name="connsiteY7" fmla="*/ 225105 h 705291"/>
              <a:gd name="connsiteX8" fmla="*/ 395021 w 976580"/>
              <a:gd name="connsiteY8" fmla="*/ 140980 h 705291"/>
              <a:gd name="connsiteX9" fmla="*/ 347472 w 976580"/>
              <a:gd name="connsiteY9" fmla="*/ 60513 h 705291"/>
              <a:gd name="connsiteX10" fmla="*/ 307239 w 976580"/>
              <a:gd name="connsiteY10" fmla="*/ 23937 h 705291"/>
              <a:gd name="connsiteX11" fmla="*/ 263348 w 976580"/>
              <a:gd name="connsiteY11" fmla="*/ 1991 h 705291"/>
              <a:gd name="connsiteX12" fmla="*/ 197511 w 976580"/>
              <a:gd name="connsiteY12" fmla="*/ 9306 h 705291"/>
              <a:gd name="connsiteX13" fmla="*/ 128016 w 976580"/>
              <a:gd name="connsiteY13" fmla="*/ 75143 h 705291"/>
              <a:gd name="connsiteX14" fmla="*/ 0 w 976580"/>
              <a:gd name="connsiteY14" fmla="*/ 356778 h 705291"/>
              <a:gd name="connsiteX15" fmla="*/ 0 w 976580"/>
              <a:gd name="connsiteY15" fmla="*/ 356778 h 70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76580" h="705291">
                <a:moveTo>
                  <a:pt x="976580" y="378724"/>
                </a:moveTo>
                <a:cubicBezTo>
                  <a:pt x="939699" y="464982"/>
                  <a:pt x="902818" y="551241"/>
                  <a:pt x="874167" y="601838"/>
                </a:cubicBezTo>
                <a:cubicBezTo>
                  <a:pt x="845516" y="652435"/>
                  <a:pt x="828447" y="665236"/>
                  <a:pt x="804672" y="682305"/>
                </a:cubicBezTo>
                <a:cubicBezTo>
                  <a:pt x="780897" y="699374"/>
                  <a:pt x="756513" y="708517"/>
                  <a:pt x="731520" y="704250"/>
                </a:cubicBezTo>
                <a:cubicBezTo>
                  <a:pt x="706527" y="699983"/>
                  <a:pt x="676656" y="678647"/>
                  <a:pt x="654711" y="656702"/>
                </a:cubicBezTo>
                <a:cubicBezTo>
                  <a:pt x="632766" y="634757"/>
                  <a:pt x="624841" y="620126"/>
                  <a:pt x="599847" y="572577"/>
                </a:cubicBezTo>
                <a:cubicBezTo>
                  <a:pt x="574853" y="525028"/>
                  <a:pt x="530962" y="429321"/>
                  <a:pt x="504749" y="371409"/>
                </a:cubicBezTo>
                <a:cubicBezTo>
                  <a:pt x="478536" y="313497"/>
                  <a:pt x="460858" y="263510"/>
                  <a:pt x="442570" y="225105"/>
                </a:cubicBezTo>
                <a:cubicBezTo>
                  <a:pt x="424282" y="186700"/>
                  <a:pt x="410871" y="168412"/>
                  <a:pt x="395021" y="140980"/>
                </a:cubicBezTo>
                <a:cubicBezTo>
                  <a:pt x="379171" y="113548"/>
                  <a:pt x="362102" y="80020"/>
                  <a:pt x="347472" y="60513"/>
                </a:cubicBezTo>
                <a:cubicBezTo>
                  <a:pt x="332842" y="41006"/>
                  <a:pt x="321260" y="33691"/>
                  <a:pt x="307239" y="23937"/>
                </a:cubicBezTo>
                <a:cubicBezTo>
                  <a:pt x="293218" y="14183"/>
                  <a:pt x="281636" y="4430"/>
                  <a:pt x="263348" y="1991"/>
                </a:cubicBezTo>
                <a:cubicBezTo>
                  <a:pt x="245060" y="-448"/>
                  <a:pt x="220066" y="-2886"/>
                  <a:pt x="197511" y="9306"/>
                </a:cubicBezTo>
                <a:cubicBezTo>
                  <a:pt x="174956" y="21498"/>
                  <a:pt x="160934" y="17231"/>
                  <a:pt x="128016" y="75143"/>
                </a:cubicBezTo>
                <a:cubicBezTo>
                  <a:pt x="95098" y="133055"/>
                  <a:pt x="0" y="356778"/>
                  <a:pt x="0" y="356778"/>
                </a:cubicBezTo>
                <a:lnTo>
                  <a:pt x="0" y="356778"/>
                </a:lnTo>
              </a:path>
            </a:pathLst>
          </a:custGeom>
          <a:noFill/>
          <a:ln w="22225">
            <a:solidFill>
              <a:srgbClr val="FF0000">
                <a:alpha val="9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A67D875E-0394-4FA3-9B48-9B7A271344DC}"/>
              </a:ext>
            </a:extLst>
          </p:cNvPr>
          <p:cNvSpPr/>
          <p:nvPr/>
        </p:nvSpPr>
        <p:spPr>
          <a:xfrm>
            <a:off x="3419475" y="3905250"/>
            <a:ext cx="142875" cy="333375"/>
          </a:xfrm>
          <a:custGeom>
            <a:avLst/>
            <a:gdLst>
              <a:gd name="connsiteX0" fmla="*/ 0 w 142875"/>
              <a:gd name="connsiteY0" fmla="*/ 0 h 333375"/>
              <a:gd name="connsiteX1" fmla="*/ 66675 w 142875"/>
              <a:gd name="connsiteY1" fmla="*/ 247650 h 333375"/>
              <a:gd name="connsiteX2" fmla="*/ 142875 w 142875"/>
              <a:gd name="connsiteY2" fmla="*/ 333375 h 33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875" h="333375">
                <a:moveTo>
                  <a:pt x="0" y="0"/>
                </a:moveTo>
                <a:cubicBezTo>
                  <a:pt x="21431" y="96044"/>
                  <a:pt x="42863" y="192088"/>
                  <a:pt x="66675" y="247650"/>
                </a:cubicBezTo>
                <a:cubicBezTo>
                  <a:pt x="90487" y="303212"/>
                  <a:pt x="116681" y="318293"/>
                  <a:pt x="142875" y="333375"/>
                </a:cubicBezTo>
              </a:path>
            </a:pathLst>
          </a:cu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44DA674-7522-4960-AB91-C53D906415F8}"/>
              </a:ext>
            </a:extLst>
          </p:cNvPr>
          <p:cNvSpPr/>
          <p:nvPr/>
        </p:nvSpPr>
        <p:spPr>
          <a:xfrm>
            <a:off x="7260674" y="3503697"/>
            <a:ext cx="1649286" cy="721659"/>
          </a:xfrm>
          <a:custGeom>
            <a:avLst/>
            <a:gdLst>
              <a:gd name="connsiteX0" fmla="*/ 0 w 1649286"/>
              <a:gd name="connsiteY0" fmla="*/ 378702 h 721659"/>
              <a:gd name="connsiteX1" fmla="*/ 173904 w 1649286"/>
              <a:gd name="connsiteY1" fmla="*/ 670413 h 721659"/>
              <a:gd name="connsiteX2" fmla="*/ 252442 w 1649286"/>
              <a:gd name="connsiteY2" fmla="*/ 715291 h 721659"/>
              <a:gd name="connsiteX3" fmla="*/ 370248 w 1649286"/>
              <a:gd name="connsiteY3" fmla="*/ 664803 h 721659"/>
              <a:gd name="connsiteX4" fmla="*/ 572201 w 1649286"/>
              <a:gd name="connsiteY4" fmla="*/ 260896 h 721659"/>
              <a:gd name="connsiteX5" fmla="*/ 718056 w 1649286"/>
              <a:gd name="connsiteY5" fmla="*/ 53333 h 721659"/>
              <a:gd name="connsiteX6" fmla="*/ 813423 w 1649286"/>
              <a:gd name="connsiteY6" fmla="*/ 2845 h 721659"/>
              <a:gd name="connsiteX7" fmla="*/ 931229 w 1649286"/>
              <a:gd name="connsiteY7" fmla="*/ 115041 h 721659"/>
              <a:gd name="connsiteX8" fmla="*/ 1127573 w 1649286"/>
              <a:gd name="connsiteY8" fmla="*/ 485289 h 721659"/>
              <a:gd name="connsiteX9" fmla="*/ 1239769 w 1649286"/>
              <a:gd name="connsiteY9" fmla="*/ 676023 h 721659"/>
              <a:gd name="connsiteX10" fmla="*/ 1329526 w 1649286"/>
              <a:gd name="connsiteY10" fmla="*/ 720901 h 721659"/>
              <a:gd name="connsiteX11" fmla="*/ 1436113 w 1649286"/>
              <a:gd name="connsiteY11" fmla="*/ 653583 h 721659"/>
              <a:gd name="connsiteX12" fmla="*/ 1649286 w 1649286"/>
              <a:gd name="connsiteY12" fmla="*/ 232847 h 721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49286" h="721659">
                <a:moveTo>
                  <a:pt x="0" y="378702"/>
                </a:moveTo>
                <a:cubicBezTo>
                  <a:pt x="65915" y="496508"/>
                  <a:pt x="131830" y="614315"/>
                  <a:pt x="173904" y="670413"/>
                </a:cubicBezTo>
                <a:cubicBezTo>
                  <a:pt x="215978" y="726511"/>
                  <a:pt x="219718" y="716226"/>
                  <a:pt x="252442" y="715291"/>
                </a:cubicBezTo>
                <a:cubicBezTo>
                  <a:pt x="285166" y="714356"/>
                  <a:pt x="316955" y="740535"/>
                  <a:pt x="370248" y="664803"/>
                </a:cubicBezTo>
                <a:cubicBezTo>
                  <a:pt x="423541" y="589071"/>
                  <a:pt x="514233" y="362808"/>
                  <a:pt x="572201" y="260896"/>
                </a:cubicBezTo>
                <a:cubicBezTo>
                  <a:pt x="630169" y="158984"/>
                  <a:pt x="677852" y="96341"/>
                  <a:pt x="718056" y="53333"/>
                </a:cubicBezTo>
                <a:cubicBezTo>
                  <a:pt x="758260" y="10324"/>
                  <a:pt x="777894" y="-7440"/>
                  <a:pt x="813423" y="2845"/>
                </a:cubicBezTo>
                <a:cubicBezTo>
                  <a:pt x="848952" y="13130"/>
                  <a:pt x="878871" y="34634"/>
                  <a:pt x="931229" y="115041"/>
                </a:cubicBezTo>
                <a:cubicBezTo>
                  <a:pt x="983587" y="195448"/>
                  <a:pt x="1076150" y="391792"/>
                  <a:pt x="1127573" y="485289"/>
                </a:cubicBezTo>
                <a:cubicBezTo>
                  <a:pt x="1178996" y="578786"/>
                  <a:pt x="1206110" y="636755"/>
                  <a:pt x="1239769" y="676023"/>
                </a:cubicBezTo>
                <a:cubicBezTo>
                  <a:pt x="1273428" y="715291"/>
                  <a:pt x="1296802" y="724641"/>
                  <a:pt x="1329526" y="720901"/>
                </a:cubicBezTo>
                <a:cubicBezTo>
                  <a:pt x="1362250" y="717161"/>
                  <a:pt x="1382820" y="734925"/>
                  <a:pt x="1436113" y="653583"/>
                </a:cubicBezTo>
                <a:cubicBezTo>
                  <a:pt x="1489406" y="572241"/>
                  <a:pt x="1569346" y="402544"/>
                  <a:pt x="1649286" y="232847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58B1A00-5FEE-482C-AFC6-52B313B139D8}"/>
              </a:ext>
            </a:extLst>
          </p:cNvPr>
          <p:cNvSpPr/>
          <p:nvPr/>
        </p:nvSpPr>
        <p:spPr>
          <a:xfrm>
            <a:off x="8863149" y="3467637"/>
            <a:ext cx="496389" cy="666757"/>
          </a:xfrm>
          <a:custGeom>
            <a:avLst/>
            <a:gdLst>
              <a:gd name="connsiteX0" fmla="*/ 0 w 496389"/>
              <a:gd name="connsiteY0" fmla="*/ 425094 h 666757"/>
              <a:gd name="connsiteX1" fmla="*/ 111035 w 496389"/>
              <a:gd name="connsiteY1" fmla="*/ 216089 h 666757"/>
              <a:gd name="connsiteX2" fmla="*/ 182880 w 496389"/>
              <a:gd name="connsiteY2" fmla="*/ 46272 h 666757"/>
              <a:gd name="connsiteX3" fmla="*/ 195943 w 496389"/>
              <a:gd name="connsiteY3" fmla="*/ 7083 h 666757"/>
              <a:gd name="connsiteX4" fmla="*/ 254726 w 496389"/>
              <a:gd name="connsiteY4" fmla="*/ 7083 h 666757"/>
              <a:gd name="connsiteX5" fmla="*/ 280852 w 496389"/>
              <a:gd name="connsiteY5" fmla="*/ 78929 h 666757"/>
              <a:gd name="connsiteX6" fmla="*/ 378823 w 496389"/>
              <a:gd name="connsiteY6" fmla="*/ 398969 h 666757"/>
              <a:gd name="connsiteX7" fmla="*/ 424543 w 496389"/>
              <a:gd name="connsiteY7" fmla="*/ 588380 h 666757"/>
              <a:gd name="connsiteX8" fmla="*/ 496389 w 496389"/>
              <a:gd name="connsiteY8" fmla="*/ 666757 h 666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6389" h="666757">
                <a:moveTo>
                  <a:pt x="0" y="425094"/>
                </a:moveTo>
                <a:cubicBezTo>
                  <a:pt x="40277" y="352160"/>
                  <a:pt x="80555" y="279226"/>
                  <a:pt x="111035" y="216089"/>
                </a:cubicBezTo>
                <a:cubicBezTo>
                  <a:pt x="141515" y="152952"/>
                  <a:pt x="168729" y="81106"/>
                  <a:pt x="182880" y="46272"/>
                </a:cubicBezTo>
                <a:cubicBezTo>
                  <a:pt x="197031" y="11438"/>
                  <a:pt x="183969" y="13614"/>
                  <a:pt x="195943" y="7083"/>
                </a:cubicBezTo>
                <a:cubicBezTo>
                  <a:pt x="207917" y="551"/>
                  <a:pt x="240575" y="-4891"/>
                  <a:pt x="254726" y="7083"/>
                </a:cubicBezTo>
                <a:cubicBezTo>
                  <a:pt x="268877" y="19057"/>
                  <a:pt x="260169" y="13615"/>
                  <a:pt x="280852" y="78929"/>
                </a:cubicBezTo>
                <a:cubicBezTo>
                  <a:pt x="301535" y="144243"/>
                  <a:pt x="354875" y="314061"/>
                  <a:pt x="378823" y="398969"/>
                </a:cubicBezTo>
                <a:cubicBezTo>
                  <a:pt x="402771" y="483877"/>
                  <a:pt x="404949" y="543749"/>
                  <a:pt x="424543" y="588380"/>
                </a:cubicBezTo>
                <a:cubicBezTo>
                  <a:pt x="444137" y="633011"/>
                  <a:pt x="470263" y="649884"/>
                  <a:pt x="496389" y="666757"/>
                </a:cubicBezTo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0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17" grpId="0"/>
      <p:bldP spid="29" grpId="0"/>
      <p:bldP spid="31" grpId="0"/>
      <p:bldP spid="18" grpId="0" animBg="1"/>
      <p:bldP spid="25" grpId="0" animBg="1"/>
      <p:bldP spid="19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239D943-00A1-45F1-A1C3-899ADB1E29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3741746"/>
              </p:ext>
            </p:extLst>
          </p:nvPr>
        </p:nvGraphicFramePr>
        <p:xfrm>
          <a:off x="2318181" y="2340418"/>
          <a:ext cx="4981575" cy="2521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38" name="Bitmap Image" r:id="rId3" imgW="7269480" imgH="3680640" progId="Paint.Picture">
                  <p:embed/>
                </p:oleObj>
              </mc:Choice>
              <mc:Fallback>
                <p:oleObj name="Bitmap Image" r:id="rId3" imgW="7269480" imgH="3680640" progId="Paint.Picture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FB6C9D4A-1E35-4E52-950E-7FFF4F9A30B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8181" y="2340418"/>
                        <a:ext cx="4981575" cy="25216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27E61B7A-127C-498F-8D44-29DB33F6B9D8}"/>
              </a:ext>
            </a:extLst>
          </p:cNvPr>
          <p:cNvSpPr txBox="1">
            <a:spLocks/>
          </p:cNvSpPr>
          <p:nvPr/>
        </p:nvSpPr>
        <p:spPr>
          <a:xfrm>
            <a:off x="2480976" y="250593"/>
            <a:ext cx="8777574" cy="63904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u="sng" dirty="0">
                <a:latin typeface="+mn-lt"/>
              </a:rPr>
              <a:t>D.3 Single Source Interference: Transmission/Reflection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F87CD1-765F-4CA3-A33E-1306B04092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550" y="150627"/>
            <a:ext cx="1789964" cy="1305793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A25C8E5-AD02-45AE-819A-EB4846672F7D}"/>
              </a:ext>
            </a:extLst>
          </p:cNvPr>
          <p:cNvCxnSpPr>
            <a:cxnSpLocks/>
          </p:cNvCxnSpPr>
          <p:nvPr/>
        </p:nvCxnSpPr>
        <p:spPr>
          <a:xfrm flipV="1">
            <a:off x="4160638" y="4211267"/>
            <a:ext cx="527348" cy="7133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B108703-4BEF-4B0C-9A33-FFFACF8E8656}"/>
              </a:ext>
            </a:extLst>
          </p:cNvPr>
          <p:cNvSpPr txBox="1"/>
          <p:nvPr/>
        </p:nvSpPr>
        <p:spPr>
          <a:xfrm>
            <a:off x="2625190" y="4905375"/>
            <a:ext cx="2600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reflection inverts </a:t>
            </a:r>
          </a:p>
          <a:p>
            <a:r>
              <a:rPr lang="en-US" dirty="0"/>
              <a:t>because n</a:t>
            </a:r>
            <a:r>
              <a:rPr lang="en-US" baseline="-25000" dirty="0"/>
              <a:t>2</a:t>
            </a:r>
            <a:r>
              <a:rPr lang="en-US" dirty="0"/>
              <a:t>(soap) &gt; n</a:t>
            </a:r>
            <a:r>
              <a:rPr lang="en-US" baseline="-25000" dirty="0"/>
              <a:t>1</a:t>
            </a:r>
            <a:r>
              <a:rPr lang="en-US" dirty="0"/>
              <a:t>(air)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FD2A22-E6D1-4D6B-B3A4-E02540775B3E}"/>
              </a:ext>
            </a:extLst>
          </p:cNvPr>
          <p:cNvSpPr txBox="1"/>
          <p:nvPr/>
        </p:nvSpPr>
        <p:spPr>
          <a:xfrm>
            <a:off x="4179268" y="1066447"/>
            <a:ext cx="2315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slows and compresses </a:t>
            </a:r>
          </a:p>
          <a:p>
            <a:r>
              <a:rPr lang="en-US" dirty="0"/>
              <a:t>b/c n</a:t>
            </a:r>
            <a:r>
              <a:rPr lang="en-US" baseline="-25000" dirty="0"/>
              <a:t>2</a:t>
            </a:r>
            <a:r>
              <a:rPr lang="en-US" dirty="0"/>
              <a:t>(soap) &gt; n</a:t>
            </a:r>
            <a:r>
              <a:rPr lang="en-US" baseline="-25000" dirty="0"/>
              <a:t>1</a:t>
            </a:r>
            <a:r>
              <a:rPr lang="en-US" dirty="0"/>
              <a:t>(air)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31D2F08-BC3E-4930-86BC-195BBDBA49F3}"/>
              </a:ext>
            </a:extLst>
          </p:cNvPr>
          <p:cNvCxnSpPr>
            <a:cxnSpLocks/>
          </p:cNvCxnSpPr>
          <p:nvPr/>
        </p:nvCxnSpPr>
        <p:spPr>
          <a:xfrm flipH="1">
            <a:off x="5750929" y="1978557"/>
            <a:ext cx="1211846" cy="7594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6FF61AF-69F0-45D3-8714-6BCE6DFEC0C3}"/>
              </a:ext>
            </a:extLst>
          </p:cNvPr>
          <p:cNvSpPr txBox="1"/>
          <p:nvPr/>
        </p:nvSpPr>
        <p:spPr>
          <a:xfrm>
            <a:off x="7047060" y="1050638"/>
            <a:ext cx="17764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speeds up and </a:t>
            </a:r>
          </a:p>
          <a:p>
            <a:r>
              <a:rPr lang="en-US" dirty="0"/>
              <a:t>expands b/c</a:t>
            </a:r>
          </a:p>
          <a:p>
            <a:r>
              <a:rPr lang="en-US" dirty="0"/>
              <a:t>n</a:t>
            </a:r>
            <a:r>
              <a:rPr lang="en-US" baseline="-25000" dirty="0"/>
              <a:t>2</a:t>
            </a:r>
            <a:r>
              <a:rPr lang="en-US" dirty="0"/>
              <a:t>(air) &lt; n</a:t>
            </a:r>
            <a:r>
              <a:rPr lang="en-US" baseline="-25000" dirty="0"/>
              <a:t>1</a:t>
            </a:r>
            <a:r>
              <a:rPr lang="en-US" dirty="0"/>
              <a:t>(soap)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83F8CD5-897E-462B-9233-21CE10801E6B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4905381" y="1712778"/>
            <a:ext cx="431480" cy="950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726711C-AE96-4FF6-A4B1-C588301AD225}"/>
              </a:ext>
            </a:extLst>
          </p:cNvPr>
          <p:cNvCxnSpPr>
            <a:cxnSpLocks/>
          </p:cNvCxnSpPr>
          <p:nvPr/>
        </p:nvCxnSpPr>
        <p:spPr>
          <a:xfrm flipH="1" flipV="1">
            <a:off x="5069711" y="3938416"/>
            <a:ext cx="795947" cy="1285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F24DBB1-8824-46FB-AA4E-3E79D2DD0BBE}"/>
              </a:ext>
            </a:extLst>
          </p:cNvPr>
          <p:cNvSpPr txBox="1"/>
          <p:nvPr/>
        </p:nvSpPr>
        <p:spPr>
          <a:xfrm>
            <a:off x="5132819" y="5228540"/>
            <a:ext cx="26158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second reflection doesn’t </a:t>
            </a:r>
          </a:p>
          <a:p>
            <a:r>
              <a:rPr lang="en-US" dirty="0"/>
              <a:t>invert because </a:t>
            </a:r>
          </a:p>
          <a:p>
            <a:r>
              <a:rPr lang="en-US" dirty="0"/>
              <a:t>n</a:t>
            </a:r>
            <a:r>
              <a:rPr lang="en-US" baseline="-25000" dirty="0"/>
              <a:t>2</a:t>
            </a:r>
            <a:r>
              <a:rPr lang="en-US" dirty="0"/>
              <a:t>(air) &lt; n</a:t>
            </a:r>
            <a:r>
              <a:rPr lang="en-US" baseline="-25000" dirty="0"/>
              <a:t>1</a:t>
            </a:r>
            <a:r>
              <a:rPr lang="en-US" dirty="0"/>
              <a:t>(soap)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93F4A64-9EF9-4D80-BFCC-9F4728E28F8D}"/>
              </a:ext>
            </a:extLst>
          </p:cNvPr>
          <p:cNvSpPr/>
          <p:nvPr/>
        </p:nvSpPr>
        <p:spPr>
          <a:xfrm>
            <a:off x="4075377" y="3409608"/>
            <a:ext cx="944311" cy="1057617"/>
          </a:xfrm>
          <a:custGeom>
            <a:avLst/>
            <a:gdLst>
              <a:gd name="connsiteX0" fmla="*/ 363273 w 944311"/>
              <a:gd name="connsiteY0" fmla="*/ 28917 h 1057617"/>
              <a:gd name="connsiteX1" fmla="*/ 239448 w 944311"/>
              <a:gd name="connsiteY1" fmla="*/ 47967 h 1057617"/>
              <a:gd name="connsiteX2" fmla="*/ 182298 w 944311"/>
              <a:gd name="connsiteY2" fmla="*/ 86067 h 1057617"/>
              <a:gd name="connsiteX3" fmla="*/ 115623 w 944311"/>
              <a:gd name="connsiteY3" fmla="*/ 114642 h 1057617"/>
              <a:gd name="connsiteX4" fmla="*/ 96573 w 944311"/>
              <a:gd name="connsiteY4" fmla="*/ 152742 h 1057617"/>
              <a:gd name="connsiteX5" fmla="*/ 67998 w 944311"/>
              <a:gd name="connsiteY5" fmla="*/ 181317 h 1057617"/>
              <a:gd name="connsiteX6" fmla="*/ 58473 w 944311"/>
              <a:gd name="connsiteY6" fmla="*/ 219417 h 1057617"/>
              <a:gd name="connsiteX7" fmla="*/ 39423 w 944311"/>
              <a:gd name="connsiteY7" fmla="*/ 257517 h 1057617"/>
              <a:gd name="connsiteX8" fmla="*/ 29898 w 944311"/>
              <a:gd name="connsiteY8" fmla="*/ 305142 h 1057617"/>
              <a:gd name="connsiteX9" fmla="*/ 1323 w 944311"/>
              <a:gd name="connsiteY9" fmla="*/ 352767 h 1057617"/>
              <a:gd name="connsiteX10" fmla="*/ 10848 w 944311"/>
              <a:gd name="connsiteY10" fmla="*/ 514692 h 1057617"/>
              <a:gd name="connsiteX11" fmla="*/ 29898 w 944311"/>
              <a:gd name="connsiteY11" fmla="*/ 619467 h 1057617"/>
              <a:gd name="connsiteX12" fmla="*/ 48948 w 944311"/>
              <a:gd name="connsiteY12" fmla="*/ 686142 h 1057617"/>
              <a:gd name="connsiteX13" fmla="*/ 58473 w 944311"/>
              <a:gd name="connsiteY13" fmla="*/ 724242 h 1057617"/>
              <a:gd name="connsiteX14" fmla="*/ 87048 w 944311"/>
              <a:gd name="connsiteY14" fmla="*/ 762342 h 1057617"/>
              <a:gd name="connsiteX15" fmla="*/ 125148 w 944311"/>
              <a:gd name="connsiteY15" fmla="*/ 800442 h 1057617"/>
              <a:gd name="connsiteX16" fmla="*/ 229923 w 944311"/>
              <a:gd name="connsiteY16" fmla="*/ 848067 h 1057617"/>
              <a:gd name="connsiteX17" fmla="*/ 268023 w 944311"/>
              <a:gd name="connsiteY17" fmla="*/ 876642 h 1057617"/>
              <a:gd name="connsiteX18" fmla="*/ 325173 w 944311"/>
              <a:gd name="connsiteY18" fmla="*/ 895692 h 1057617"/>
              <a:gd name="connsiteX19" fmla="*/ 344223 w 944311"/>
              <a:gd name="connsiteY19" fmla="*/ 924267 h 1057617"/>
              <a:gd name="connsiteX20" fmla="*/ 401373 w 944311"/>
              <a:gd name="connsiteY20" fmla="*/ 962367 h 1057617"/>
              <a:gd name="connsiteX21" fmla="*/ 458523 w 944311"/>
              <a:gd name="connsiteY21" fmla="*/ 990942 h 1057617"/>
              <a:gd name="connsiteX22" fmla="*/ 525198 w 944311"/>
              <a:gd name="connsiteY22" fmla="*/ 1038567 h 1057617"/>
              <a:gd name="connsiteX23" fmla="*/ 582348 w 944311"/>
              <a:gd name="connsiteY23" fmla="*/ 1057617 h 1057617"/>
              <a:gd name="connsiteX24" fmla="*/ 725223 w 944311"/>
              <a:gd name="connsiteY24" fmla="*/ 1048092 h 1057617"/>
              <a:gd name="connsiteX25" fmla="*/ 744273 w 944311"/>
              <a:gd name="connsiteY25" fmla="*/ 1019517 h 1057617"/>
              <a:gd name="connsiteX26" fmla="*/ 810948 w 944311"/>
              <a:gd name="connsiteY26" fmla="*/ 1000467 h 1057617"/>
              <a:gd name="connsiteX27" fmla="*/ 829998 w 944311"/>
              <a:gd name="connsiteY27" fmla="*/ 971892 h 1057617"/>
              <a:gd name="connsiteX28" fmla="*/ 934773 w 944311"/>
              <a:gd name="connsiteY28" fmla="*/ 876642 h 1057617"/>
              <a:gd name="connsiteX29" fmla="*/ 944298 w 944311"/>
              <a:gd name="connsiteY29" fmla="*/ 838542 h 1057617"/>
              <a:gd name="connsiteX30" fmla="*/ 925248 w 944311"/>
              <a:gd name="connsiteY30" fmla="*/ 524217 h 1057617"/>
              <a:gd name="connsiteX31" fmla="*/ 887148 w 944311"/>
              <a:gd name="connsiteY31" fmla="*/ 448017 h 1057617"/>
              <a:gd name="connsiteX32" fmla="*/ 868098 w 944311"/>
              <a:gd name="connsiteY32" fmla="*/ 409917 h 1057617"/>
              <a:gd name="connsiteX33" fmla="*/ 849048 w 944311"/>
              <a:gd name="connsiteY33" fmla="*/ 381342 h 1057617"/>
              <a:gd name="connsiteX34" fmla="*/ 829998 w 944311"/>
              <a:gd name="connsiteY34" fmla="*/ 343242 h 1057617"/>
              <a:gd name="connsiteX35" fmla="*/ 810948 w 944311"/>
              <a:gd name="connsiteY35" fmla="*/ 314667 h 1057617"/>
              <a:gd name="connsiteX36" fmla="*/ 791898 w 944311"/>
              <a:gd name="connsiteY36" fmla="*/ 257517 h 1057617"/>
              <a:gd name="connsiteX37" fmla="*/ 782373 w 944311"/>
              <a:gd name="connsiteY37" fmla="*/ 219417 h 1057617"/>
              <a:gd name="connsiteX38" fmla="*/ 715698 w 944311"/>
              <a:gd name="connsiteY38" fmla="*/ 152742 h 1057617"/>
              <a:gd name="connsiteX39" fmla="*/ 658548 w 944311"/>
              <a:gd name="connsiteY39" fmla="*/ 114642 h 1057617"/>
              <a:gd name="connsiteX40" fmla="*/ 553773 w 944311"/>
              <a:gd name="connsiteY40" fmla="*/ 86067 h 1057617"/>
              <a:gd name="connsiteX41" fmla="*/ 468048 w 944311"/>
              <a:gd name="connsiteY41" fmla="*/ 76542 h 1057617"/>
              <a:gd name="connsiteX42" fmla="*/ 382323 w 944311"/>
              <a:gd name="connsiteY42" fmla="*/ 28917 h 1057617"/>
              <a:gd name="connsiteX43" fmla="*/ 325173 w 944311"/>
              <a:gd name="connsiteY43" fmla="*/ 342 h 1057617"/>
              <a:gd name="connsiteX44" fmla="*/ 315648 w 944311"/>
              <a:gd name="connsiteY44" fmla="*/ 342 h 1057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44311" h="1057617">
                <a:moveTo>
                  <a:pt x="363273" y="28917"/>
                </a:moveTo>
                <a:cubicBezTo>
                  <a:pt x="349260" y="30318"/>
                  <a:pt x="269589" y="31222"/>
                  <a:pt x="239448" y="47967"/>
                </a:cubicBezTo>
                <a:cubicBezTo>
                  <a:pt x="219434" y="59086"/>
                  <a:pt x="202776" y="75828"/>
                  <a:pt x="182298" y="86067"/>
                </a:cubicBezTo>
                <a:cubicBezTo>
                  <a:pt x="135218" y="109607"/>
                  <a:pt x="157668" y="100627"/>
                  <a:pt x="115623" y="114642"/>
                </a:cubicBezTo>
                <a:cubicBezTo>
                  <a:pt x="109273" y="127342"/>
                  <a:pt x="104826" y="141188"/>
                  <a:pt x="96573" y="152742"/>
                </a:cubicBezTo>
                <a:cubicBezTo>
                  <a:pt x="88743" y="163703"/>
                  <a:pt x="74681" y="169621"/>
                  <a:pt x="67998" y="181317"/>
                </a:cubicBezTo>
                <a:cubicBezTo>
                  <a:pt x="61503" y="192683"/>
                  <a:pt x="63070" y="207160"/>
                  <a:pt x="58473" y="219417"/>
                </a:cubicBezTo>
                <a:cubicBezTo>
                  <a:pt x="53487" y="232712"/>
                  <a:pt x="45773" y="244817"/>
                  <a:pt x="39423" y="257517"/>
                </a:cubicBezTo>
                <a:cubicBezTo>
                  <a:pt x="36248" y="273392"/>
                  <a:pt x="35911" y="290111"/>
                  <a:pt x="29898" y="305142"/>
                </a:cubicBezTo>
                <a:cubicBezTo>
                  <a:pt x="23022" y="322331"/>
                  <a:pt x="2999" y="334330"/>
                  <a:pt x="1323" y="352767"/>
                </a:cubicBezTo>
                <a:cubicBezTo>
                  <a:pt x="-3572" y="406613"/>
                  <a:pt x="6358" y="460810"/>
                  <a:pt x="10848" y="514692"/>
                </a:cubicBezTo>
                <a:cubicBezTo>
                  <a:pt x="14372" y="556975"/>
                  <a:pt x="19507" y="581366"/>
                  <a:pt x="29898" y="619467"/>
                </a:cubicBezTo>
                <a:cubicBezTo>
                  <a:pt x="35980" y="641767"/>
                  <a:pt x="42866" y="663842"/>
                  <a:pt x="48948" y="686142"/>
                </a:cubicBezTo>
                <a:cubicBezTo>
                  <a:pt x="52392" y="698772"/>
                  <a:pt x="52619" y="712533"/>
                  <a:pt x="58473" y="724242"/>
                </a:cubicBezTo>
                <a:cubicBezTo>
                  <a:pt x="65573" y="738441"/>
                  <a:pt x="76594" y="750395"/>
                  <a:pt x="87048" y="762342"/>
                </a:cubicBezTo>
                <a:cubicBezTo>
                  <a:pt x="98875" y="775859"/>
                  <a:pt x="110204" y="790479"/>
                  <a:pt x="125148" y="800442"/>
                </a:cubicBezTo>
                <a:cubicBezTo>
                  <a:pt x="167738" y="828835"/>
                  <a:pt x="189465" y="834581"/>
                  <a:pt x="229923" y="848067"/>
                </a:cubicBezTo>
                <a:cubicBezTo>
                  <a:pt x="242623" y="857592"/>
                  <a:pt x="253824" y="869542"/>
                  <a:pt x="268023" y="876642"/>
                </a:cubicBezTo>
                <a:cubicBezTo>
                  <a:pt x="285984" y="885622"/>
                  <a:pt x="325173" y="895692"/>
                  <a:pt x="325173" y="895692"/>
                </a:cubicBezTo>
                <a:cubicBezTo>
                  <a:pt x="331523" y="905217"/>
                  <a:pt x="335608" y="916729"/>
                  <a:pt x="344223" y="924267"/>
                </a:cubicBezTo>
                <a:cubicBezTo>
                  <a:pt x="361453" y="939344"/>
                  <a:pt x="382323" y="949667"/>
                  <a:pt x="401373" y="962367"/>
                </a:cubicBezTo>
                <a:cubicBezTo>
                  <a:pt x="438302" y="986986"/>
                  <a:pt x="419088" y="977797"/>
                  <a:pt x="458523" y="990942"/>
                </a:cubicBezTo>
                <a:cubicBezTo>
                  <a:pt x="463640" y="994780"/>
                  <a:pt x="513802" y="1033502"/>
                  <a:pt x="525198" y="1038567"/>
                </a:cubicBezTo>
                <a:cubicBezTo>
                  <a:pt x="543548" y="1046722"/>
                  <a:pt x="582348" y="1057617"/>
                  <a:pt x="582348" y="1057617"/>
                </a:cubicBezTo>
                <a:cubicBezTo>
                  <a:pt x="629973" y="1054442"/>
                  <a:pt x="678761" y="1059024"/>
                  <a:pt x="725223" y="1048092"/>
                </a:cubicBezTo>
                <a:cubicBezTo>
                  <a:pt x="736366" y="1045470"/>
                  <a:pt x="735334" y="1026668"/>
                  <a:pt x="744273" y="1019517"/>
                </a:cubicBezTo>
                <a:cubicBezTo>
                  <a:pt x="750484" y="1014548"/>
                  <a:pt x="808459" y="1001089"/>
                  <a:pt x="810948" y="1000467"/>
                </a:cubicBezTo>
                <a:cubicBezTo>
                  <a:pt x="817298" y="990942"/>
                  <a:pt x="822340" y="980401"/>
                  <a:pt x="829998" y="971892"/>
                </a:cubicBezTo>
                <a:cubicBezTo>
                  <a:pt x="883929" y="911969"/>
                  <a:pt x="883635" y="914996"/>
                  <a:pt x="934773" y="876642"/>
                </a:cubicBezTo>
                <a:cubicBezTo>
                  <a:pt x="937948" y="863942"/>
                  <a:pt x="944652" y="851628"/>
                  <a:pt x="944298" y="838542"/>
                </a:cubicBezTo>
                <a:cubicBezTo>
                  <a:pt x="941462" y="733613"/>
                  <a:pt x="933731" y="628841"/>
                  <a:pt x="925248" y="524217"/>
                </a:cubicBezTo>
                <a:cubicBezTo>
                  <a:pt x="921511" y="478126"/>
                  <a:pt x="911890" y="487603"/>
                  <a:pt x="887148" y="448017"/>
                </a:cubicBezTo>
                <a:cubicBezTo>
                  <a:pt x="879623" y="435976"/>
                  <a:pt x="875143" y="422245"/>
                  <a:pt x="868098" y="409917"/>
                </a:cubicBezTo>
                <a:cubicBezTo>
                  <a:pt x="862418" y="399978"/>
                  <a:pt x="854728" y="391281"/>
                  <a:pt x="849048" y="381342"/>
                </a:cubicBezTo>
                <a:cubicBezTo>
                  <a:pt x="842003" y="369014"/>
                  <a:pt x="837043" y="355570"/>
                  <a:pt x="829998" y="343242"/>
                </a:cubicBezTo>
                <a:cubicBezTo>
                  <a:pt x="824318" y="333303"/>
                  <a:pt x="815597" y="325128"/>
                  <a:pt x="810948" y="314667"/>
                </a:cubicBezTo>
                <a:cubicBezTo>
                  <a:pt x="802793" y="296317"/>
                  <a:pt x="797668" y="276751"/>
                  <a:pt x="791898" y="257517"/>
                </a:cubicBezTo>
                <a:cubicBezTo>
                  <a:pt x="788136" y="244978"/>
                  <a:pt x="790073" y="230004"/>
                  <a:pt x="782373" y="219417"/>
                </a:cubicBezTo>
                <a:cubicBezTo>
                  <a:pt x="763886" y="193998"/>
                  <a:pt x="741850" y="170177"/>
                  <a:pt x="715698" y="152742"/>
                </a:cubicBezTo>
                <a:cubicBezTo>
                  <a:pt x="696648" y="140042"/>
                  <a:pt x="680268" y="121882"/>
                  <a:pt x="658548" y="114642"/>
                </a:cubicBezTo>
                <a:cubicBezTo>
                  <a:pt x="620583" y="101987"/>
                  <a:pt x="599429" y="94124"/>
                  <a:pt x="553773" y="86067"/>
                </a:cubicBezTo>
                <a:cubicBezTo>
                  <a:pt x="525460" y="81071"/>
                  <a:pt x="496623" y="79717"/>
                  <a:pt x="468048" y="76542"/>
                </a:cubicBezTo>
                <a:cubicBezTo>
                  <a:pt x="417753" y="59777"/>
                  <a:pt x="447827" y="72586"/>
                  <a:pt x="382323" y="28917"/>
                </a:cubicBezTo>
                <a:cubicBezTo>
                  <a:pt x="354387" y="10293"/>
                  <a:pt x="356721" y="8229"/>
                  <a:pt x="325173" y="342"/>
                </a:cubicBezTo>
                <a:cubicBezTo>
                  <a:pt x="322093" y="-428"/>
                  <a:pt x="318823" y="342"/>
                  <a:pt x="315648" y="34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F09DD7D-C5BE-48E9-8D19-21E2FB572827}"/>
              </a:ext>
            </a:extLst>
          </p:cNvPr>
          <p:cNvCxnSpPr>
            <a:cxnSpLocks/>
          </p:cNvCxnSpPr>
          <p:nvPr/>
        </p:nvCxnSpPr>
        <p:spPr>
          <a:xfrm flipH="1" flipV="1">
            <a:off x="4743450" y="3752850"/>
            <a:ext cx="2947175" cy="714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B3420DE-56DE-422D-9B7C-B7503878EA43}"/>
              </a:ext>
            </a:extLst>
          </p:cNvPr>
          <p:cNvSpPr txBox="1"/>
          <p:nvPr/>
        </p:nvSpPr>
        <p:spPr>
          <a:xfrm>
            <a:off x="7917065" y="3601254"/>
            <a:ext cx="391350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reflected wave (red) and second</a:t>
            </a:r>
          </a:p>
          <a:p>
            <a:r>
              <a:rPr lang="en-US" dirty="0"/>
              <a:t>reflected wave (orange) overlap, and</a:t>
            </a:r>
          </a:p>
          <a:p>
            <a:r>
              <a:rPr lang="en-US" dirty="0"/>
              <a:t>so net reflected wave will have a large</a:t>
            </a:r>
          </a:p>
          <a:p>
            <a:r>
              <a:rPr lang="en-US" dirty="0"/>
              <a:t>amplitude, in fact larger than suggested</a:t>
            </a:r>
          </a:p>
          <a:p>
            <a:r>
              <a:rPr lang="en-US" dirty="0"/>
              <a:t>by drawing b/c all successive reflections</a:t>
            </a:r>
          </a:p>
          <a:p>
            <a:r>
              <a:rPr lang="en-US" dirty="0"/>
              <a:t>will continue to line up.  This would </a:t>
            </a:r>
          </a:p>
          <a:p>
            <a:r>
              <a:rPr lang="en-US" dirty="0"/>
              <a:t>manifest as a </a:t>
            </a:r>
            <a:r>
              <a:rPr lang="en-US" b="1" dirty="0"/>
              <a:t>bright</a:t>
            </a:r>
            <a:r>
              <a:rPr lang="en-US" dirty="0"/>
              <a:t> color.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7339608-4A59-4ECD-B80E-D2A8B7053217}"/>
              </a:ext>
            </a:extLst>
          </p:cNvPr>
          <p:cNvSpPr/>
          <p:nvPr/>
        </p:nvSpPr>
        <p:spPr>
          <a:xfrm>
            <a:off x="2590389" y="3506967"/>
            <a:ext cx="2238998" cy="770357"/>
          </a:xfrm>
          <a:custGeom>
            <a:avLst/>
            <a:gdLst>
              <a:gd name="connsiteX0" fmla="*/ 0 w 2238998"/>
              <a:gd name="connsiteY0" fmla="*/ 382817 h 770357"/>
              <a:gd name="connsiteX1" fmla="*/ 119641 w 2238998"/>
              <a:gd name="connsiteY1" fmla="*/ 643464 h 770357"/>
              <a:gd name="connsiteX2" fmla="*/ 205099 w 2238998"/>
              <a:gd name="connsiteY2" fmla="*/ 741741 h 770357"/>
              <a:gd name="connsiteX3" fmla="*/ 311921 w 2238998"/>
              <a:gd name="connsiteY3" fmla="*/ 733195 h 770357"/>
              <a:gd name="connsiteX4" fmla="*/ 546931 w 2238998"/>
              <a:gd name="connsiteY4" fmla="*/ 327269 h 770357"/>
              <a:gd name="connsiteX5" fmla="*/ 645207 w 2238998"/>
              <a:gd name="connsiteY5" fmla="*/ 96533 h 770357"/>
              <a:gd name="connsiteX6" fmla="*/ 743484 w 2238998"/>
              <a:gd name="connsiteY6" fmla="*/ 15348 h 770357"/>
              <a:gd name="connsiteX7" fmla="*/ 824669 w 2238998"/>
              <a:gd name="connsiteY7" fmla="*/ 19621 h 770357"/>
              <a:gd name="connsiteX8" fmla="*/ 931491 w 2238998"/>
              <a:gd name="connsiteY8" fmla="*/ 152081 h 770357"/>
              <a:gd name="connsiteX9" fmla="*/ 1140863 w 2238998"/>
              <a:gd name="connsiteY9" fmla="*/ 613554 h 770357"/>
              <a:gd name="connsiteX10" fmla="*/ 1234867 w 2238998"/>
              <a:gd name="connsiteY10" fmla="*/ 720376 h 770357"/>
              <a:gd name="connsiteX11" fmla="*/ 1294688 w 2238998"/>
              <a:gd name="connsiteY11" fmla="*/ 746013 h 770357"/>
              <a:gd name="connsiteX12" fmla="*/ 1384418 w 2238998"/>
              <a:gd name="connsiteY12" fmla="*/ 686193 h 770357"/>
              <a:gd name="connsiteX13" fmla="*/ 1619428 w 2238998"/>
              <a:gd name="connsiteY13" fmla="*/ 237539 h 770357"/>
              <a:gd name="connsiteX14" fmla="*/ 1734796 w 2238998"/>
              <a:gd name="connsiteY14" fmla="*/ 40985 h 770357"/>
              <a:gd name="connsiteX15" fmla="*/ 1811708 w 2238998"/>
              <a:gd name="connsiteY15" fmla="*/ 11075 h 770357"/>
              <a:gd name="connsiteX16" fmla="*/ 1858710 w 2238998"/>
              <a:gd name="connsiteY16" fmla="*/ 15348 h 770357"/>
              <a:gd name="connsiteX17" fmla="*/ 1991170 w 2238998"/>
              <a:gd name="connsiteY17" fmla="*/ 186264 h 770357"/>
              <a:gd name="connsiteX18" fmla="*/ 2106538 w 2238998"/>
              <a:gd name="connsiteY18" fmla="*/ 455456 h 770357"/>
              <a:gd name="connsiteX19" fmla="*/ 2238998 w 2238998"/>
              <a:gd name="connsiteY19" fmla="*/ 694739 h 770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238998" h="770357">
                <a:moveTo>
                  <a:pt x="0" y="382817"/>
                </a:moveTo>
                <a:cubicBezTo>
                  <a:pt x="42729" y="483230"/>
                  <a:pt x="85458" y="583643"/>
                  <a:pt x="119641" y="643464"/>
                </a:cubicBezTo>
                <a:cubicBezTo>
                  <a:pt x="153824" y="703285"/>
                  <a:pt x="173052" y="726786"/>
                  <a:pt x="205099" y="741741"/>
                </a:cubicBezTo>
                <a:cubicBezTo>
                  <a:pt x="237146" y="756696"/>
                  <a:pt x="254949" y="802274"/>
                  <a:pt x="311921" y="733195"/>
                </a:cubicBezTo>
                <a:cubicBezTo>
                  <a:pt x="368893" y="664116"/>
                  <a:pt x="491383" y="433379"/>
                  <a:pt x="546931" y="327269"/>
                </a:cubicBezTo>
                <a:cubicBezTo>
                  <a:pt x="602479" y="221159"/>
                  <a:pt x="612448" y="148520"/>
                  <a:pt x="645207" y="96533"/>
                </a:cubicBezTo>
                <a:cubicBezTo>
                  <a:pt x="677966" y="44546"/>
                  <a:pt x="713574" y="28167"/>
                  <a:pt x="743484" y="15348"/>
                </a:cubicBezTo>
                <a:cubicBezTo>
                  <a:pt x="773394" y="2529"/>
                  <a:pt x="793335" y="-3168"/>
                  <a:pt x="824669" y="19621"/>
                </a:cubicBezTo>
                <a:cubicBezTo>
                  <a:pt x="856003" y="42410"/>
                  <a:pt x="878792" y="53092"/>
                  <a:pt x="931491" y="152081"/>
                </a:cubicBezTo>
                <a:cubicBezTo>
                  <a:pt x="984190" y="251070"/>
                  <a:pt x="1090300" y="518838"/>
                  <a:pt x="1140863" y="613554"/>
                </a:cubicBezTo>
                <a:cubicBezTo>
                  <a:pt x="1191426" y="708270"/>
                  <a:pt x="1209230" y="698300"/>
                  <a:pt x="1234867" y="720376"/>
                </a:cubicBezTo>
                <a:cubicBezTo>
                  <a:pt x="1260504" y="742452"/>
                  <a:pt x="1269763" y="751710"/>
                  <a:pt x="1294688" y="746013"/>
                </a:cubicBezTo>
                <a:cubicBezTo>
                  <a:pt x="1319613" y="740316"/>
                  <a:pt x="1330295" y="770939"/>
                  <a:pt x="1384418" y="686193"/>
                </a:cubicBezTo>
                <a:cubicBezTo>
                  <a:pt x="1438541" y="601447"/>
                  <a:pt x="1561032" y="345074"/>
                  <a:pt x="1619428" y="237539"/>
                </a:cubicBezTo>
                <a:cubicBezTo>
                  <a:pt x="1677824" y="130004"/>
                  <a:pt x="1702749" y="78729"/>
                  <a:pt x="1734796" y="40985"/>
                </a:cubicBezTo>
                <a:cubicBezTo>
                  <a:pt x="1766843" y="3241"/>
                  <a:pt x="1791056" y="15348"/>
                  <a:pt x="1811708" y="11075"/>
                </a:cubicBezTo>
                <a:cubicBezTo>
                  <a:pt x="1832360" y="6802"/>
                  <a:pt x="1828800" y="-13850"/>
                  <a:pt x="1858710" y="15348"/>
                </a:cubicBezTo>
                <a:cubicBezTo>
                  <a:pt x="1888620" y="44546"/>
                  <a:pt x="1949865" y="112913"/>
                  <a:pt x="1991170" y="186264"/>
                </a:cubicBezTo>
                <a:cubicBezTo>
                  <a:pt x="2032475" y="259615"/>
                  <a:pt x="2065233" y="370710"/>
                  <a:pt x="2106538" y="455456"/>
                </a:cubicBezTo>
                <a:cubicBezTo>
                  <a:pt x="2147843" y="540202"/>
                  <a:pt x="2193420" y="617470"/>
                  <a:pt x="2238998" y="694739"/>
                </a:cubicBezTo>
              </a:path>
            </a:pathLst>
          </a:cu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5E261AC-B253-44A1-B599-C57C118276C1}"/>
              </a:ext>
            </a:extLst>
          </p:cNvPr>
          <p:cNvSpPr/>
          <p:nvPr/>
        </p:nvSpPr>
        <p:spPr>
          <a:xfrm>
            <a:off x="4153256" y="3545685"/>
            <a:ext cx="1076770" cy="688511"/>
          </a:xfrm>
          <a:custGeom>
            <a:avLst/>
            <a:gdLst>
              <a:gd name="connsiteX0" fmla="*/ 0 w 1076770"/>
              <a:gd name="connsiteY0" fmla="*/ 325560 h 688511"/>
              <a:gd name="connsiteX1" fmla="*/ 98277 w 1076770"/>
              <a:gd name="connsiteY1" fmla="*/ 141825 h 688511"/>
              <a:gd name="connsiteX2" fmla="*/ 183735 w 1076770"/>
              <a:gd name="connsiteY2" fmla="*/ 43549 h 688511"/>
              <a:gd name="connsiteX3" fmla="*/ 264920 w 1076770"/>
              <a:gd name="connsiteY3" fmla="*/ 17911 h 688511"/>
              <a:gd name="connsiteX4" fmla="*/ 358923 w 1076770"/>
              <a:gd name="connsiteY4" fmla="*/ 73459 h 688511"/>
              <a:gd name="connsiteX5" fmla="*/ 495656 w 1076770"/>
              <a:gd name="connsiteY5" fmla="*/ 304195 h 688511"/>
              <a:gd name="connsiteX6" fmla="*/ 640935 w 1076770"/>
              <a:gd name="connsiteY6" fmla="*/ 581934 h 688511"/>
              <a:gd name="connsiteX7" fmla="*/ 687937 w 1076770"/>
              <a:gd name="connsiteY7" fmla="*/ 646027 h 688511"/>
              <a:gd name="connsiteX8" fmla="*/ 747757 w 1076770"/>
              <a:gd name="connsiteY8" fmla="*/ 684483 h 688511"/>
              <a:gd name="connsiteX9" fmla="*/ 816123 w 1076770"/>
              <a:gd name="connsiteY9" fmla="*/ 547751 h 688511"/>
              <a:gd name="connsiteX10" fmla="*/ 914400 w 1076770"/>
              <a:gd name="connsiteY10" fmla="*/ 146098 h 688511"/>
              <a:gd name="connsiteX11" fmla="*/ 957129 w 1076770"/>
              <a:gd name="connsiteY11" fmla="*/ 52094 h 688511"/>
              <a:gd name="connsiteX12" fmla="*/ 1004131 w 1076770"/>
              <a:gd name="connsiteY12" fmla="*/ 5093 h 688511"/>
              <a:gd name="connsiteX13" fmla="*/ 1076770 w 1076770"/>
              <a:gd name="connsiteY13" fmla="*/ 171736 h 688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6770" h="688511">
                <a:moveTo>
                  <a:pt x="0" y="325560"/>
                </a:moveTo>
                <a:cubicBezTo>
                  <a:pt x="33827" y="257193"/>
                  <a:pt x="67655" y="188827"/>
                  <a:pt x="98277" y="141825"/>
                </a:cubicBezTo>
                <a:cubicBezTo>
                  <a:pt x="128899" y="94823"/>
                  <a:pt x="155961" y="64201"/>
                  <a:pt x="183735" y="43549"/>
                </a:cubicBezTo>
                <a:cubicBezTo>
                  <a:pt x="211509" y="22897"/>
                  <a:pt x="235722" y="12926"/>
                  <a:pt x="264920" y="17911"/>
                </a:cubicBezTo>
                <a:cubicBezTo>
                  <a:pt x="294118" y="22896"/>
                  <a:pt x="320467" y="25745"/>
                  <a:pt x="358923" y="73459"/>
                </a:cubicBezTo>
                <a:cubicBezTo>
                  <a:pt x="397379" y="121173"/>
                  <a:pt x="448654" y="219449"/>
                  <a:pt x="495656" y="304195"/>
                </a:cubicBezTo>
                <a:cubicBezTo>
                  <a:pt x="542658" y="388941"/>
                  <a:pt x="608888" y="524962"/>
                  <a:pt x="640935" y="581934"/>
                </a:cubicBezTo>
                <a:cubicBezTo>
                  <a:pt x="672982" y="638906"/>
                  <a:pt x="670133" y="628936"/>
                  <a:pt x="687937" y="646027"/>
                </a:cubicBezTo>
                <a:cubicBezTo>
                  <a:pt x="705741" y="663119"/>
                  <a:pt x="726393" y="700862"/>
                  <a:pt x="747757" y="684483"/>
                </a:cubicBezTo>
                <a:cubicBezTo>
                  <a:pt x="769121" y="668104"/>
                  <a:pt x="788349" y="637482"/>
                  <a:pt x="816123" y="547751"/>
                </a:cubicBezTo>
                <a:cubicBezTo>
                  <a:pt x="843897" y="458020"/>
                  <a:pt x="890899" y="228707"/>
                  <a:pt x="914400" y="146098"/>
                </a:cubicBezTo>
                <a:cubicBezTo>
                  <a:pt x="937901" y="63489"/>
                  <a:pt x="942174" y="75595"/>
                  <a:pt x="957129" y="52094"/>
                </a:cubicBezTo>
                <a:cubicBezTo>
                  <a:pt x="972084" y="28593"/>
                  <a:pt x="984191" y="-14847"/>
                  <a:pt x="1004131" y="5093"/>
                </a:cubicBezTo>
                <a:cubicBezTo>
                  <a:pt x="1024071" y="25033"/>
                  <a:pt x="1050420" y="98384"/>
                  <a:pt x="1076770" y="171736"/>
                </a:cubicBezTo>
              </a:path>
            </a:pathLst>
          </a:custGeom>
          <a:ln w="254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293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3" grpId="0"/>
      <p:bldP spid="14" grpId="0" animBg="1"/>
      <p:bldP spid="16" grpId="0"/>
      <p:bldP spid="5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B9073-329C-4B44-B6DA-58794D23A0B6}"/>
              </a:ext>
            </a:extLst>
          </p:cNvPr>
          <p:cNvSpPr txBox="1">
            <a:spLocks/>
          </p:cNvSpPr>
          <p:nvPr/>
        </p:nvSpPr>
        <p:spPr>
          <a:xfrm>
            <a:off x="2480976" y="250593"/>
            <a:ext cx="8777574" cy="63904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u="sng" dirty="0">
                <a:latin typeface="+mn-lt"/>
              </a:rPr>
              <a:t>D.3 Single Source Interference: Transmission/Reflection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94B632-946D-498E-800F-984FDB5A25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50" y="150627"/>
            <a:ext cx="1789964" cy="1305793"/>
          </a:xfrm>
          <a:prstGeom prst="rect">
            <a:avLst/>
          </a:prstGeom>
        </p:spPr>
      </p:pic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E84A5F17-9EA0-45CB-9D50-F06D23ECC7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630941"/>
              </p:ext>
            </p:extLst>
          </p:nvPr>
        </p:nvGraphicFramePr>
        <p:xfrm>
          <a:off x="560972" y="1712294"/>
          <a:ext cx="6015324" cy="2929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94" name="Bitmap Image" r:id="rId4" imgW="7292520" imgH="3772080" progId="Paint.Picture">
                  <p:embed/>
                </p:oleObj>
              </mc:Choice>
              <mc:Fallback>
                <p:oleObj name="Bitmap Image" r:id="rId4" imgW="7292520" imgH="377208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7D7EBD8D-8071-402A-9A45-368D900283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972" y="1712294"/>
                        <a:ext cx="6015324" cy="29291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180B07C-3A1D-4748-ADAC-99B66FA8F188}"/>
              </a:ext>
            </a:extLst>
          </p:cNvPr>
          <p:cNvSpPr txBox="1"/>
          <p:nvPr/>
        </p:nvSpPr>
        <p:spPr>
          <a:xfrm>
            <a:off x="2480976" y="889638"/>
            <a:ext cx="81906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 we consider why this happened, we can see (not really) it at t = 25s.  </a:t>
            </a:r>
          </a:p>
          <a:p>
            <a:r>
              <a:rPr lang="en-US" dirty="0"/>
              <a:t>The second reflection (orange) joined back up </a:t>
            </a:r>
            <a:r>
              <a:rPr lang="en-US" i="1" dirty="0"/>
              <a:t>in phase</a:t>
            </a:r>
            <a:r>
              <a:rPr lang="en-US" dirty="0"/>
              <a:t> with the first reflection (red).  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6725FA3-B0B9-4EAF-BEA9-4C56A6F51ABE}"/>
              </a:ext>
            </a:extLst>
          </p:cNvPr>
          <p:cNvSpPr/>
          <p:nvPr/>
        </p:nvSpPr>
        <p:spPr>
          <a:xfrm>
            <a:off x="3257550" y="3248025"/>
            <a:ext cx="358318" cy="530632"/>
          </a:xfrm>
          <a:custGeom>
            <a:avLst/>
            <a:gdLst>
              <a:gd name="connsiteX0" fmla="*/ 152400 w 358318"/>
              <a:gd name="connsiteY0" fmla="*/ 0 h 530632"/>
              <a:gd name="connsiteX1" fmla="*/ 104775 w 358318"/>
              <a:gd name="connsiteY1" fmla="*/ 19050 h 530632"/>
              <a:gd name="connsiteX2" fmla="*/ 47625 w 358318"/>
              <a:gd name="connsiteY2" fmla="*/ 38100 h 530632"/>
              <a:gd name="connsiteX3" fmla="*/ 38100 w 358318"/>
              <a:gd name="connsiteY3" fmla="*/ 66675 h 530632"/>
              <a:gd name="connsiteX4" fmla="*/ 0 w 358318"/>
              <a:gd name="connsiteY4" fmla="*/ 133350 h 530632"/>
              <a:gd name="connsiteX5" fmla="*/ 9525 w 358318"/>
              <a:gd name="connsiteY5" fmla="*/ 333375 h 530632"/>
              <a:gd name="connsiteX6" fmla="*/ 19050 w 358318"/>
              <a:gd name="connsiteY6" fmla="*/ 371475 h 530632"/>
              <a:gd name="connsiteX7" fmla="*/ 28575 w 358318"/>
              <a:gd name="connsiteY7" fmla="*/ 457200 h 530632"/>
              <a:gd name="connsiteX8" fmla="*/ 57150 w 358318"/>
              <a:gd name="connsiteY8" fmla="*/ 476250 h 530632"/>
              <a:gd name="connsiteX9" fmla="*/ 171450 w 358318"/>
              <a:gd name="connsiteY9" fmla="*/ 504825 h 530632"/>
              <a:gd name="connsiteX10" fmla="*/ 295275 w 358318"/>
              <a:gd name="connsiteY10" fmla="*/ 514350 h 530632"/>
              <a:gd name="connsiteX11" fmla="*/ 304800 w 358318"/>
              <a:gd name="connsiteY11" fmla="*/ 476250 h 530632"/>
              <a:gd name="connsiteX12" fmla="*/ 333375 w 358318"/>
              <a:gd name="connsiteY12" fmla="*/ 447675 h 530632"/>
              <a:gd name="connsiteX13" fmla="*/ 342900 w 358318"/>
              <a:gd name="connsiteY13" fmla="*/ 419100 h 530632"/>
              <a:gd name="connsiteX14" fmla="*/ 342900 w 358318"/>
              <a:gd name="connsiteY14" fmla="*/ 209550 h 530632"/>
              <a:gd name="connsiteX15" fmla="*/ 314325 w 358318"/>
              <a:gd name="connsiteY15" fmla="*/ 190500 h 530632"/>
              <a:gd name="connsiteX16" fmla="*/ 295275 w 358318"/>
              <a:gd name="connsiteY16" fmla="*/ 161925 h 530632"/>
              <a:gd name="connsiteX17" fmla="*/ 266700 w 358318"/>
              <a:gd name="connsiteY17" fmla="*/ 142875 h 530632"/>
              <a:gd name="connsiteX18" fmla="*/ 228600 w 358318"/>
              <a:gd name="connsiteY18" fmla="*/ 104775 h 530632"/>
              <a:gd name="connsiteX19" fmla="*/ 180975 w 358318"/>
              <a:gd name="connsiteY19" fmla="*/ 66675 h 530632"/>
              <a:gd name="connsiteX20" fmla="*/ 152400 w 358318"/>
              <a:gd name="connsiteY20" fmla="*/ 47625 h 530632"/>
              <a:gd name="connsiteX21" fmla="*/ 104775 w 358318"/>
              <a:gd name="connsiteY21" fmla="*/ 47625 h 530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58318" h="530632">
                <a:moveTo>
                  <a:pt x="152400" y="0"/>
                </a:moveTo>
                <a:cubicBezTo>
                  <a:pt x="136525" y="6350"/>
                  <a:pt x="120843" y="13207"/>
                  <a:pt x="104775" y="19050"/>
                </a:cubicBezTo>
                <a:cubicBezTo>
                  <a:pt x="85904" y="25912"/>
                  <a:pt x="47625" y="38100"/>
                  <a:pt x="47625" y="38100"/>
                </a:cubicBezTo>
                <a:cubicBezTo>
                  <a:pt x="44450" y="47625"/>
                  <a:pt x="42055" y="57447"/>
                  <a:pt x="38100" y="66675"/>
                </a:cubicBezTo>
                <a:cubicBezTo>
                  <a:pt x="23598" y="100512"/>
                  <a:pt x="19132" y="104652"/>
                  <a:pt x="0" y="133350"/>
                </a:cubicBezTo>
                <a:cubicBezTo>
                  <a:pt x="3175" y="200025"/>
                  <a:pt x="4202" y="266837"/>
                  <a:pt x="9525" y="333375"/>
                </a:cubicBezTo>
                <a:cubicBezTo>
                  <a:pt x="10569" y="346424"/>
                  <a:pt x="17059" y="358536"/>
                  <a:pt x="19050" y="371475"/>
                </a:cubicBezTo>
                <a:cubicBezTo>
                  <a:pt x="23422" y="399892"/>
                  <a:pt x="18750" y="430180"/>
                  <a:pt x="28575" y="457200"/>
                </a:cubicBezTo>
                <a:cubicBezTo>
                  <a:pt x="32487" y="467958"/>
                  <a:pt x="47211" y="470570"/>
                  <a:pt x="57150" y="476250"/>
                </a:cubicBezTo>
                <a:cubicBezTo>
                  <a:pt x="108386" y="505528"/>
                  <a:pt x="98754" y="495738"/>
                  <a:pt x="171450" y="504825"/>
                </a:cubicBezTo>
                <a:cubicBezTo>
                  <a:pt x="216091" y="527145"/>
                  <a:pt x="234263" y="544856"/>
                  <a:pt x="295275" y="514350"/>
                </a:cubicBezTo>
                <a:cubicBezTo>
                  <a:pt x="306984" y="508496"/>
                  <a:pt x="298305" y="487616"/>
                  <a:pt x="304800" y="476250"/>
                </a:cubicBezTo>
                <a:cubicBezTo>
                  <a:pt x="311483" y="464554"/>
                  <a:pt x="323850" y="457200"/>
                  <a:pt x="333375" y="447675"/>
                </a:cubicBezTo>
                <a:cubicBezTo>
                  <a:pt x="336550" y="438150"/>
                  <a:pt x="340142" y="428754"/>
                  <a:pt x="342900" y="419100"/>
                </a:cubicBezTo>
                <a:cubicBezTo>
                  <a:pt x="364098" y="344905"/>
                  <a:pt x="362809" y="309095"/>
                  <a:pt x="342900" y="209550"/>
                </a:cubicBezTo>
                <a:cubicBezTo>
                  <a:pt x="340655" y="198325"/>
                  <a:pt x="323850" y="196850"/>
                  <a:pt x="314325" y="190500"/>
                </a:cubicBezTo>
                <a:cubicBezTo>
                  <a:pt x="307975" y="180975"/>
                  <a:pt x="303370" y="170020"/>
                  <a:pt x="295275" y="161925"/>
                </a:cubicBezTo>
                <a:cubicBezTo>
                  <a:pt x="287180" y="153830"/>
                  <a:pt x="273851" y="151814"/>
                  <a:pt x="266700" y="142875"/>
                </a:cubicBezTo>
                <a:cubicBezTo>
                  <a:pt x="229755" y="96693"/>
                  <a:pt x="290945" y="125557"/>
                  <a:pt x="228600" y="104775"/>
                </a:cubicBezTo>
                <a:cubicBezTo>
                  <a:pt x="196487" y="56605"/>
                  <a:pt x="226983" y="89679"/>
                  <a:pt x="180975" y="66675"/>
                </a:cubicBezTo>
                <a:cubicBezTo>
                  <a:pt x="170736" y="61555"/>
                  <a:pt x="163506" y="50401"/>
                  <a:pt x="152400" y="47625"/>
                </a:cubicBezTo>
                <a:cubicBezTo>
                  <a:pt x="136999" y="43775"/>
                  <a:pt x="120650" y="47625"/>
                  <a:pt x="104775" y="47625"/>
                </a:cubicBez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76768C-F7D0-4DF1-AF60-5E2B800865B6}"/>
              </a:ext>
            </a:extLst>
          </p:cNvPr>
          <p:cNvSpPr txBox="1"/>
          <p:nvPr/>
        </p:nvSpPr>
        <p:spPr>
          <a:xfrm>
            <a:off x="568681" y="5347472"/>
            <a:ext cx="3165034" cy="33855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Then condition for bright reflection: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6916962C-DF02-4319-AFCB-EF99B1C79B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4780819"/>
              </p:ext>
            </p:extLst>
          </p:nvPr>
        </p:nvGraphicFramePr>
        <p:xfrm>
          <a:off x="3898900" y="5357559"/>
          <a:ext cx="1636344" cy="3385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95" name="Equation" r:id="rId6" imgW="1104840" imgH="228600" progId="Equation.DSMT4">
                  <p:embed/>
                </p:oleObj>
              </mc:Choice>
              <mc:Fallback>
                <p:oleObj name="Equation" r:id="rId6" imgW="11048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98900" y="5357559"/>
                        <a:ext cx="1636344" cy="338554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CABEEF3D-F45A-42D3-B3D1-B5C553F50D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2679826"/>
              </p:ext>
            </p:extLst>
          </p:nvPr>
        </p:nvGraphicFramePr>
        <p:xfrm>
          <a:off x="6869763" y="2712525"/>
          <a:ext cx="1857375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96" name="Equation" r:id="rId8" imgW="1409400" imgH="228600" progId="Equation.DSMT4">
                  <p:embed/>
                </p:oleObj>
              </mc:Choice>
              <mc:Fallback>
                <p:oleObj name="Equation" r:id="rId8" imgW="1409400" imgH="2286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5819D7DC-A649-4FA5-BF25-38C3C37785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869763" y="2712525"/>
                        <a:ext cx="1857375" cy="301625"/>
                      </a:xfrm>
                      <a:prstGeom prst="rect">
                        <a:avLst/>
                      </a:prstGeom>
                      <a:ln>
                        <a:solidFill>
                          <a:srgbClr val="0070C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4D8BD0F9-8A03-4356-95A9-BF932A210E9D}"/>
              </a:ext>
            </a:extLst>
          </p:cNvPr>
          <p:cNvSpPr txBox="1"/>
          <p:nvPr/>
        </p:nvSpPr>
        <p:spPr>
          <a:xfrm>
            <a:off x="6800850" y="1730500"/>
            <a:ext cx="52604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 change in phase of the first reflection at the point</a:t>
            </a:r>
          </a:p>
          <a:p>
            <a:r>
              <a:rPr lang="en-US" sz="1600" dirty="0"/>
              <a:t>of joining back up will just be 0 or </a:t>
            </a:r>
            <a:r>
              <a:rPr lang="el-GR" sz="1600" dirty="0"/>
              <a:t>π</a:t>
            </a:r>
            <a:r>
              <a:rPr lang="en-US" sz="1600" dirty="0"/>
              <a:t>, depending on whether</a:t>
            </a:r>
          </a:p>
          <a:p>
            <a:r>
              <a:rPr lang="en-US" sz="1600" dirty="0"/>
              <a:t>the membrane is harder than the incident medium or not.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A6EB3C2-E57C-43DC-9D36-D184984F9839}"/>
              </a:ext>
            </a:extLst>
          </p:cNvPr>
          <p:cNvSpPr/>
          <p:nvPr/>
        </p:nvSpPr>
        <p:spPr>
          <a:xfrm>
            <a:off x="6800850" y="3165178"/>
            <a:ext cx="51530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The change in phase of the second reflection, at the point</a:t>
            </a:r>
          </a:p>
          <a:p>
            <a:r>
              <a:rPr lang="en-US" sz="1600" dirty="0"/>
              <a:t>of joining back up, will be the usual k</a:t>
            </a:r>
            <a:r>
              <a:rPr lang="el-GR" sz="1600" dirty="0"/>
              <a:t>Δ</a:t>
            </a:r>
            <a:r>
              <a:rPr lang="en-US" sz="1600" dirty="0"/>
              <a:t>x + Iπ, since it must travel through 2d to get back to the point where they rejoin. </a:t>
            </a:r>
          </a:p>
          <a:p>
            <a:r>
              <a:rPr lang="en-US" sz="1600" dirty="0"/>
              <a:t>And I will be 0 or 1 depending on whether or not the transmission medium on the other side is harder than the membrane.  </a:t>
            </a:r>
          </a:p>
        </p:txBody>
      </p: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1B2B0007-D06D-4768-8DB1-DC489F9352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6093427"/>
              </p:ext>
            </p:extLst>
          </p:nvPr>
        </p:nvGraphicFramePr>
        <p:xfrm>
          <a:off x="6869763" y="4839499"/>
          <a:ext cx="3914775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97" name="Equation" r:id="rId10" imgW="2971800" imgH="228600" progId="Equation.DSMT4">
                  <p:embed/>
                </p:oleObj>
              </mc:Choice>
              <mc:Fallback>
                <p:oleObj name="Equation" r:id="rId10" imgW="2971800" imgH="22860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CABEEF3D-F45A-42D3-B3D1-B5C553F50D5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869763" y="4839499"/>
                        <a:ext cx="3914775" cy="301625"/>
                      </a:xfrm>
                      <a:prstGeom prst="rect">
                        <a:avLst/>
                      </a:prstGeom>
                      <a:ln>
                        <a:solidFill>
                          <a:srgbClr val="0070C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0AE5B8C0-E589-4891-B8F5-3EB1E385005A}"/>
              </a:ext>
            </a:extLst>
          </p:cNvPr>
          <p:cNvSpPr txBox="1"/>
          <p:nvPr/>
        </p:nvSpPr>
        <p:spPr>
          <a:xfrm>
            <a:off x="568681" y="6073721"/>
            <a:ext cx="6507487" cy="33855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And condition for zero reflection (and consequently perfect transmission) is:</a:t>
            </a:r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E72D714C-7D5B-4B5D-8B9F-6C7384EF8A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7085006"/>
              </p:ext>
            </p:extLst>
          </p:nvPr>
        </p:nvGraphicFramePr>
        <p:xfrm>
          <a:off x="7234238" y="6070600"/>
          <a:ext cx="1787525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98" name="Equation" r:id="rId12" imgW="1206360" imgH="228600" progId="Equation.DSMT4">
                  <p:embed/>
                </p:oleObj>
              </mc:Choice>
              <mc:Fallback>
                <p:oleObj name="Equation" r:id="rId12" imgW="1206360" imgH="2286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6916962C-DF02-4319-AFCB-EF99B1C79B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234238" y="6070600"/>
                        <a:ext cx="1787525" cy="3397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018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8" grpId="0"/>
      <p:bldP spid="19" grpId="0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2793B-DBD2-47C0-9FA8-E0E43D0A9C29}"/>
              </a:ext>
            </a:extLst>
          </p:cNvPr>
          <p:cNvSpPr txBox="1">
            <a:spLocks/>
          </p:cNvSpPr>
          <p:nvPr/>
        </p:nvSpPr>
        <p:spPr>
          <a:xfrm>
            <a:off x="2852451" y="218206"/>
            <a:ext cx="7625049" cy="50399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u="sng" dirty="0">
                <a:latin typeface="+mn-lt"/>
              </a:rPr>
              <a:t>D.3 Single Source Interference: Transmission/Reflection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742ABD-6CBC-4D52-9C36-1114E35FB1BB}"/>
              </a:ext>
            </a:extLst>
          </p:cNvPr>
          <p:cNvSpPr txBox="1"/>
          <p:nvPr/>
        </p:nvSpPr>
        <p:spPr>
          <a:xfrm>
            <a:off x="2852451" y="738770"/>
            <a:ext cx="8863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For example, let’s say we had a soap bubble with index of refraction n = 1.6, and thickness 400nm.  Which wavelengths of (visible) light would be strongly reflected?  Which would be strongly transmitted? 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E1048AE3-2500-474B-8D71-DF06B53C85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0141550"/>
              </p:ext>
            </p:extLst>
          </p:nvPr>
        </p:nvGraphicFramePr>
        <p:xfrm>
          <a:off x="757238" y="2106211"/>
          <a:ext cx="1471612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80" name="Equation" r:id="rId3" imgW="1104840" imgH="228600" progId="Equation.DSMT4">
                  <p:embed/>
                </p:oleObj>
              </mc:Choice>
              <mc:Fallback>
                <p:oleObj name="Equation" r:id="rId3" imgW="11048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7238" y="2106211"/>
                        <a:ext cx="1471612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AA20EE75-A118-46E5-BDCD-8EA50864FB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7589685"/>
              </p:ext>
            </p:extLst>
          </p:nvPr>
        </p:nvGraphicFramePr>
        <p:xfrm>
          <a:off x="730250" y="2582603"/>
          <a:ext cx="22860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81" name="Equation" r:id="rId5" imgW="1714320" imgH="228600" progId="Equation.DSMT4">
                  <p:embed/>
                </p:oleObj>
              </mc:Choice>
              <mc:Fallback>
                <p:oleObj name="Equation" r:id="rId5" imgW="1714320" imgH="22860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E1048AE3-2500-474B-8D71-DF06B53C85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0250" y="2582603"/>
                        <a:ext cx="2286000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A6220406-7A7F-4944-883F-F20C5BC4B3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4960721"/>
              </p:ext>
            </p:extLst>
          </p:nvPr>
        </p:nvGraphicFramePr>
        <p:xfrm>
          <a:off x="700882" y="3050452"/>
          <a:ext cx="2555875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82" name="Equation" r:id="rId7" imgW="1917360" imgH="482400" progId="Equation.DSMT4">
                  <p:embed/>
                </p:oleObj>
              </mc:Choice>
              <mc:Fallback>
                <p:oleObj name="Equation" r:id="rId7" imgW="1917360" imgH="48240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E1048AE3-2500-474B-8D71-DF06B53C85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00882" y="3050452"/>
                        <a:ext cx="2555875" cy="642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FD5F9CE-5561-4AC2-9CA6-47CA48935A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4945944"/>
              </p:ext>
            </p:extLst>
          </p:nvPr>
        </p:nvGraphicFramePr>
        <p:xfrm>
          <a:off x="757238" y="3863281"/>
          <a:ext cx="981075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83" name="Equation" r:id="rId9" imgW="736560" imgH="431640" progId="Equation.DSMT4">
                  <p:embed/>
                </p:oleObj>
              </mc:Choice>
              <mc:Fallback>
                <p:oleObj name="Equation" r:id="rId9" imgW="736560" imgH="43164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E1048AE3-2500-474B-8D71-DF06B53C85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57238" y="3863281"/>
                        <a:ext cx="981075" cy="574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C6F71BC9-10FF-4F60-8C38-1D4F7F4BFE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1014048"/>
              </p:ext>
            </p:extLst>
          </p:nvPr>
        </p:nvGraphicFramePr>
        <p:xfrm>
          <a:off x="757238" y="4498653"/>
          <a:ext cx="1116012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84" name="Equation" r:id="rId11" imgW="838080" imgH="393480" progId="Equation.DSMT4">
                  <p:embed/>
                </p:oleObj>
              </mc:Choice>
              <mc:Fallback>
                <p:oleObj name="Equation" r:id="rId11" imgW="838080" imgH="39348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E1048AE3-2500-474B-8D71-DF06B53C85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57238" y="4498653"/>
                        <a:ext cx="1116012" cy="523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B31336D0-85CF-43AF-8DF3-B0DE753057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4932111"/>
              </p:ext>
            </p:extLst>
          </p:nvPr>
        </p:nvGraphicFramePr>
        <p:xfrm>
          <a:off x="1900238" y="4498653"/>
          <a:ext cx="1065213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85" name="Equation" r:id="rId13" imgW="799920" imgH="393480" progId="Equation.DSMT4">
                  <p:embed/>
                </p:oleObj>
              </mc:Choice>
              <mc:Fallback>
                <p:oleObj name="Equation" r:id="rId13" imgW="799920" imgH="39348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C6F71BC9-10FF-4F60-8C38-1D4F7F4BFE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900238" y="4498653"/>
                        <a:ext cx="1065213" cy="523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D8006D31-DE79-4C23-97E5-5D4F93A634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1258710"/>
              </p:ext>
            </p:extLst>
          </p:nvPr>
        </p:nvGraphicFramePr>
        <p:xfrm>
          <a:off x="2992439" y="4498653"/>
          <a:ext cx="87947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86" name="Equation" r:id="rId15" imgW="660240" imgH="393480" progId="Equation.DSMT4">
                  <p:embed/>
                </p:oleObj>
              </mc:Choice>
              <mc:Fallback>
                <p:oleObj name="Equation" r:id="rId15" imgW="660240" imgH="39348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B31336D0-85CF-43AF-8DF3-B0DE753057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992439" y="4498653"/>
                        <a:ext cx="879475" cy="523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8DDB0861-6F33-410A-B273-F06A46A6B888}"/>
              </a:ext>
            </a:extLst>
          </p:cNvPr>
          <p:cNvSpPr txBox="1"/>
          <p:nvPr/>
        </p:nvSpPr>
        <p:spPr>
          <a:xfrm>
            <a:off x="685800" y="5154035"/>
            <a:ext cx="4983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But this is the wavelength in the soap, not the air.  So use:</a:t>
            </a:r>
            <a:endParaRPr lang="en-US" dirty="0"/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6E94C1A1-B1C7-4022-A4D3-300F5E2E16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4699149"/>
              </p:ext>
            </p:extLst>
          </p:nvPr>
        </p:nvGraphicFramePr>
        <p:xfrm>
          <a:off x="757238" y="5624096"/>
          <a:ext cx="1015662" cy="3385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87" name="Equation" r:id="rId17" imgW="685800" imgH="228600" progId="Equation.DSMT4">
                  <p:embed/>
                </p:oleObj>
              </mc:Choice>
              <mc:Fallback>
                <p:oleObj name="Equation" r:id="rId17" imgW="6858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57238" y="5624096"/>
                        <a:ext cx="1015662" cy="3385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6FC1DBF0-43F3-44E2-8C19-A7E879E21D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320691"/>
              </p:ext>
            </p:extLst>
          </p:nvPr>
        </p:nvGraphicFramePr>
        <p:xfrm>
          <a:off x="757238" y="5983949"/>
          <a:ext cx="1878012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88" name="Equation" r:id="rId19" imgW="1269720" imgH="393480" progId="Equation.DSMT4">
                  <p:embed/>
                </p:oleObj>
              </mc:Choice>
              <mc:Fallback>
                <p:oleObj name="Equation" r:id="rId19" imgW="1269720" imgH="39348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6E94C1A1-B1C7-4022-A4D3-300F5E2E16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57238" y="5983949"/>
                        <a:ext cx="1878012" cy="582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F86E9F60-7C6F-41D6-BB05-792F701B7D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5466013"/>
              </p:ext>
            </p:extLst>
          </p:nvPr>
        </p:nvGraphicFramePr>
        <p:xfrm>
          <a:off x="5962650" y="1895692"/>
          <a:ext cx="1239838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89" name="Equation" r:id="rId21" imgW="838080" imgH="393480" progId="Equation.DSMT4">
                  <p:embed/>
                </p:oleObj>
              </mc:Choice>
              <mc:Fallback>
                <p:oleObj name="Equation" r:id="rId21" imgW="838080" imgH="39348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6FC1DBF0-43F3-44E2-8C19-A7E879E21D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962650" y="1895692"/>
                        <a:ext cx="1239838" cy="582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A8CB2C62-E273-4440-85F6-622C39BA878D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13253" y="254463"/>
            <a:ext cx="1620048" cy="118183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4C7253B-A7E8-4340-B79F-73CFAFCB7FF5}"/>
              </a:ext>
            </a:extLst>
          </p:cNvPr>
          <p:cNvSpPr txBox="1"/>
          <p:nvPr/>
        </p:nvSpPr>
        <p:spPr>
          <a:xfrm>
            <a:off x="720170" y="1672140"/>
            <a:ext cx="24802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First the strong reflection….</a:t>
            </a:r>
            <a:endParaRPr lang="en-US" dirty="0"/>
          </a:p>
        </p:txBody>
      </p:sp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E6A4FA20-2E38-470C-A2E0-A24B0D4B18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1921923"/>
              </p:ext>
            </p:extLst>
          </p:nvPr>
        </p:nvGraphicFramePr>
        <p:xfrm>
          <a:off x="6191250" y="3278981"/>
          <a:ext cx="3395662" cy="30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90" name="Equation" r:id="rId24" imgW="2298600" imgH="203040" progId="Equation.DSMT4">
                  <p:embed/>
                </p:oleObj>
              </mc:Choice>
              <mc:Fallback>
                <p:oleObj name="Equation" r:id="rId24" imgW="2298600" imgH="20304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F86E9F60-7C6F-41D6-BB05-792F701B7D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6191250" y="3278981"/>
                        <a:ext cx="3395662" cy="300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506B8E41-5EF3-4B3F-9422-F199ECA65E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5443530"/>
              </p:ext>
            </p:extLst>
          </p:nvPr>
        </p:nvGraphicFramePr>
        <p:xfrm>
          <a:off x="6191250" y="2582603"/>
          <a:ext cx="3851275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91" name="Equation" r:id="rId26" imgW="2603160" imgH="393480" progId="Equation.DSMT4">
                  <p:embed/>
                </p:oleObj>
              </mc:Choice>
              <mc:Fallback>
                <p:oleObj name="Equation" r:id="rId26" imgW="2603160" imgH="39348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F86E9F60-7C6F-41D6-BB05-792F701B7D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6191250" y="2582603"/>
                        <a:ext cx="3851275" cy="582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F57B1B5B-BDCF-470F-9D03-6AEE6BB3EE75}"/>
              </a:ext>
            </a:extLst>
          </p:cNvPr>
          <p:cNvSpPr txBox="1"/>
          <p:nvPr/>
        </p:nvSpPr>
        <p:spPr>
          <a:xfrm>
            <a:off x="5867400" y="3833535"/>
            <a:ext cx="52629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For a strong transmission, we just want a weak reflection.  So</a:t>
            </a:r>
          </a:p>
          <a:p>
            <a:r>
              <a:rPr lang="en-US" sz="1600" dirty="0"/>
              <a:t>we switch out m for m</a:t>
            </a:r>
            <a:r>
              <a:rPr lang="en-US" sz="1600" baseline="-25000" dirty="0"/>
              <a:t>1/2</a:t>
            </a:r>
            <a:r>
              <a:rPr lang="en-US" sz="1600" dirty="0"/>
              <a:t>.</a:t>
            </a:r>
          </a:p>
        </p:txBody>
      </p:sp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C6C7AFE4-1597-45C4-A949-A2245C50DA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792367"/>
              </p:ext>
            </p:extLst>
          </p:nvPr>
        </p:nvGraphicFramePr>
        <p:xfrm>
          <a:off x="6096000" y="4561157"/>
          <a:ext cx="1390650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92" name="Equation" r:id="rId28" imgW="939600" imgH="431640" progId="Equation.DSMT4">
                  <p:embed/>
                </p:oleObj>
              </mc:Choice>
              <mc:Fallback>
                <p:oleObj name="Equation" r:id="rId28" imgW="939600" imgH="43164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F86E9F60-7C6F-41D6-BB05-792F701B7D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6096000" y="4561157"/>
                        <a:ext cx="1390650" cy="639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CC1869EF-7C13-4D96-AD96-0179BF6019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3243314"/>
              </p:ext>
            </p:extLst>
          </p:nvPr>
        </p:nvGraphicFramePr>
        <p:xfrm>
          <a:off x="6326187" y="6079704"/>
          <a:ext cx="2663825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93" name="Equation" r:id="rId30" imgW="1803240" imgH="203040" progId="Equation.DSMT4">
                  <p:embed/>
                </p:oleObj>
              </mc:Choice>
              <mc:Fallback>
                <p:oleObj name="Equation" r:id="rId30" imgW="1803240" imgH="20304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id="{E6A4FA20-2E38-470C-A2E0-A24B0D4B18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6326187" y="6079704"/>
                        <a:ext cx="2663825" cy="30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9EA818C9-67D9-407F-A7C9-EA7FC50188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6568644"/>
              </p:ext>
            </p:extLst>
          </p:nvPr>
        </p:nvGraphicFramePr>
        <p:xfrm>
          <a:off x="6326187" y="5287726"/>
          <a:ext cx="4151313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94" name="Equation" r:id="rId32" imgW="2806560" imgH="393480" progId="Equation.DSMT4">
                  <p:embed/>
                </p:oleObj>
              </mc:Choice>
              <mc:Fallback>
                <p:oleObj name="Equation" r:id="rId32" imgW="2806560" imgH="39348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506B8E41-5EF3-4B3F-9422-F199ECA65E4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6326187" y="5287726"/>
                        <a:ext cx="4151313" cy="582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D889A8E-DBCF-4606-9E00-1CC260E8153D}"/>
              </a:ext>
            </a:extLst>
          </p:cNvPr>
          <p:cNvSpPr/>
          <p:nvPr/>
        </p:nvSpPr>
        <p:spPr>
          <a:xfrm>
            <a:off x="7934325" y="3228975"/>
            <a:ext cx="771525" cy="466725"/>
          </a:xfrm>
          <a:custGeom>
            <a:avLst/>
            <a:gdLst>
              <a:gd name="connsiteX0" fmla="*/ 209550 w 771525"/>
              <a:gd name="connsiteY0" fmla="*/ 19050 h 466725"/>
              <a:gd name="connsiteX1" fmla="*/ 19050 w 771525"/>
              <a:gd name="connsiteY1" fmla="*/ 57150 h 466725"/>
              <a:gd name="connsiteX2" fmla="*/ 0 w 771525"/>
              <a:gd name="connsiteY2" fmla="*/ 95250 h 466725"/>
              <a:gd name="connsiteX3" fmla="*/ 28575 w 771525"/>
              <a:gd name="connsiteY3" fmla="*/ 266700 h 466725"/>
              <a:gd name="connsiteX4" fmla="*/ 57150 w 771525"/>
              <a:gd name="connsiteY4" fmla="*/ 285750 h 466725"/>
              <a:gd name="connsiteX5" fmla="*/ 76200 w 771525"/>
              <a:gd name="connsiteY5" fmla="*/ 314325 h 466725"/>
              <a:gd name="connsiteX6" fmla="*/ 133350 w 771525"/>
              <a:gd name="connsiteY6" fmla="*/ 333375 h 466725"/>
              <a:gd name="connsiteX7" fmla="*/ 209550 w 771525"/>
              <a:gd name="connsiteY7" fmla="*/ 371475 h 466725"/>
              <a:gd name="connsiteX8" fmla="*/ 247650 w 771525"/>
              <a:gd name="connsiteY8" fmla="*/ 390525 h 466725"/>
              <a:gd name="connsiteX9" fmla="*/ 276225 w 771525"/>
              <a:gd name="connsiteY9" fmla="*/ 400050 h 466725"/>
              <a:gd name="connsiteX10" fmla="*/ 314325 w 771525"/>
              <a:gd name="connsiteY10" fmla="*/ 428625 h 466725"/>
              <a:gd name="connsiteX11" fmla="*/ 390525 w 771525"/>
              <a:gd name="connsiteY11" fmla="*/ 447675 h 466725"/>
              <a:gd name="connsiteX12" fmla="*/ 428625 w 771525"/>
              <a:gd name="connsiteY12" fmla="*/ 466725 h 466725"/>
              <a:gd name="connsiteX13" fmla="*/ 533400 w 771525"/>
              <a:gd name="connsiteY13" fmla="*/ 457200 h 466725"/>
              <a:gd name="connsiteX14" fmla="*/ 581025 w 771525"/>
              <a:gd name="connsiteY14" fmla="*/ 409575 h 466725"/>
              <a:gd name="connsiteX15" fmla="*/ 609600 w 771525"/>
              <a:gd name="connsiteY15" fmla="*/ 400050 h 466725"/>
              <a:gd name="connsiteX16" fmla="*/ 628650 w 771525"/>
              <a:gd name="connsiteY16" fmla="*/ 371475 h 466725"/>
              <a:gd name="connsiteX17" fmla="*/ 695325 w 771525"/>
              <a:gd name="connsiteY17" fmla="*/ 352425 h 466725"/>
              <a:gd name="connsiteX18" fmla="*/ 733425 w 771525"/>
              <a:gd name="connsiteY18" fmla="*/ 295275 h 466725"/>
              <a:gd name="connsiteX19" fmla="*/ 771525 w 771525"/>
              <a:gd name="connsiteY19" fmla="*/ 142875 h 466725"/>
              <a:gd name="connsiteX20" fmla="*/ 762000 w 771525"/>
              <a:gd name="connsiteY20" fmla="*/ 47625 h 466725"/>
              <a:gd name="connsiteX21" fmla="*/ 695325 w 771525"/>
              <a:gd name="connsiteY21" fmla="*/ 19050 h 466725"/>
              <a:gd name="connsiteX22" fmla="*/ 581025 w 771525"/>
              <a:gd name="connsiteY22" fmla="*/ 9525 h 466725"/>
              <a:gd name="connsiteX23" fmla="*/ 333375 w 771525"/>
              <a:gd name="connsiteY23" fmla="*/ 0 h 466725"/>
              <a:gd name="connsiteX24" fmla="*/ 104775 w 771525"/>
              <a:gd name="connsiteY24" fmla="*/ 9525 h 466725"/>
              <a:gd name="connsiteX25" fmla="*/ 66675 w 771525"/>
              <a:gd name="connsiteY25" fmla="*/ 19050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71525" h="466725">
                <a:moveTo>
                  <a:pt x="209550" y="19050"/>
                </a:moveTo>
                <a:cubicBezTo>
                  <a:pt x="-31799" y="31753"/>
                  <a:pt x="56046" y="-29174"/>
                  <a:pt x="19050" y="57150"/>
                </a:cubicBezTo>
                <a:cubicBezTo>
                  <a:pt x="13457" y="70201"/>
                  <a:pt x="6350" y="82550"/>
                  <a:pt x="0" y="95250"/>
                </a:cubicBezTo>
                <a:cubicBezTo>
                  <a:pt x="2891" y="135719"/>
                  <a:pt x="-7968" y="222848"/>
                  <a:pt x="28575" y="266700"/>
                </a:cubicBezTo>
                <a:cubicBezTo>
                  <a:pt x="35904" y="275494"/>
                  <a:pt x="47625" y="279400"/>
                  <a:pt x="57150" y="285750"/>
                </a:cubicBezTo>
                <a:cubicBezTo>
                  <a:pt x="63500" y="295275"/>
                  <a:pt x="66492" y="308258"/>
                  <a:pt x="76200" y="314325"/>
                </a:cubicBezTo>
                <a:cubicBezTo>
                  <a:pt x="93228" y="324968"/>
                  <a:pt x="133350" y="333375"/>
                  <a:pt x="133350" y="333375"/>
                </a:cubicBezTo>
                <a:cubicBezTo>
                  <a:pt x="203549" y="386024"/>
                  <a:pt x="138215" y="344724"/>
                  <a:pt x="209550" y="371475"/>
                </a:cubicBezTo>
                <a:cubicBezTo>
                  <a:pt x="222845" y="376461"/>
                  <a:pt x="234599" y="384932"/>
                  <a:pt x="247650" y="390525"/>
                </a:cubicBezTo>
                <a:cubicBezTo>
                  <a:pt x="256878" y="394480"/>
                  <a:pt x="266700" y="396875"/>
                  <a:pt x="276225" y="400050"/>
                </a:cubicBezTo>
                <a:cubicBezTo>
                  <a:pt x="288925" y="409575"/>
                  <a:pt x="299671" y="422519"/>
                  <a:pt x="314325" y="428625"/>
                </a:cubicBezTo>
                <a:cubicBezTo>
                  <a:pt x="338493" y="438695"/>
                  <a:pt x="367107" y="435966"/>
                  <a:pt x="390525" y="447675"/>
                </a:cubicBezTo>
                <a:lnTo>
                  <a:pt x="428625" y="466725"/>
                </a:lnTo>
                <a:cubicBezTo>
                  <a:pt x="463550" y="463550"/>
                  <a:pt x="499109" y="464548"/>
                  <a:pt x="533400" y="457200"/>
                </a:cubicBezTo>
                <a:cubicBezTo>
                  <a:pt x="572429" y="448837"/>
                  <a:pt x="554696" y="430638"/>
                  <a:pt x="581025" y="409575"/>
                </a:cubicBezTo>
                <a:cubicBezTo>
                  <a:pt x="588865" y="403303"/>
                  <a:pt x="600075" y="403225"/>
                  <a:pt x="609600" y="400050"/>
                </a:cubicBezTo>
                <a:cubicBezTo>
                  <a:pt x="615950" y="390525"/>
                  <a:pt x="619711" y="378626"/>
                  <a:pt x="628650" y="371475"/>
                </a:cubicBezTo>
                <a:cubicBezTo>
                  <a:pt x="634861" y="366506"/>
                  <a:pt x="692836" y="353047"/>
                  <a:pt x="695325" y="352425"/>
                </a:cubicBezTo>
                <a:cubicBezTo>
                  <a:pt x="726837" y="257890"/>
                  <a:pt x="673967" y="402299"/>
                  <a:pt x="733425" y="295275"/>
                </a:cubicBezTo>
                <a:cubicBezTo>
                  <a:pt x="751731" y="262325"/>
                  <a:pt x="766247" y="169265"/>
                  <a:pt x="771525" y="142875"/>
                </a:cubicBezTo>
                <a:cubicBezTo>
                  <a:pt x="768350" y="111125"/>
                  <a:pt x="774272" y="77079"/>
                  <a:pt x="762000" y="47625"/>
                </a:cubicBezTo>
                <a:cubicBezTo>
                  <a:pt x="759631" y="41939"/>
                  <a:pt x="705755" y="20441"/>
                  <a:pt x="695325" y="19050"/>
                </a:cubicBezTo>
                <a:cubicBezTo>
                  <a:pt x="657428" y="13997"/>
                  <a:pt x="619204" y="11534"/>
                  <a:pt x="581025" y="9525"/>
                </a:cubicBezTo>
                <a:cubicBezTo>
                  <a:pt x="498528" y="5183"/>
                  <a:pt x="415925" y="3175"/>
                  <a:pt x="333375" y="0"/>
                </a:cubicBezTo>
                <a:cubicBezTo>
                  <a:pt x="257175" y="3175"/>
                  <a:pt x="180833" y="3891"/>
                  <a:pt x="104775" y="9525"/>
                </a:cubicBezTo>
                <a:cubicBezTo>
                  <a:pt x="-37367" y="20054"/>
                  <a:pt x="121201" y="19050"/>
                  <a:pt x="66675" y="1905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7D45403E-B3DD-4CA6-BB3E-DF6829147098}"/>
              </a:ext>
            </a:extLst>
          </p:cNvPr>
          <p:cNvSpPr/>
          <p:nvPr/>
        </p:nvSpPr>
        <p:spPr>
          <a:xfrm>
            <a:off x="7353296" y="6038850"/>
            <a:ext cx="714379" cy="419100"/>
          </a:xfrm>
          <a:custGeom>
            <a:avLst/>
            <a:gdLst>
              <a:gd name="connsiteX0" fmla="*/ 533404 w 714379"/>
              <a:gd name="connsiteY0" fmla="*/ 0 h 419100"/>
              <a:gd name="connsiteX1" fmla="*/ 57154 w 714379"/>
              <a:gd name="connsiteY1" fmla="*/ 9525 h 419100"/>
              <a:gd name="connsiteX2" fmla="*/ 28579 w 714379"/>
              <a:gd name="connsiteY2" fmla="*/ 28575 h 419100"/>
              <a:gd name="connsiteX3" fmla="*/ 4 w 714379"/>
              <a:gd name="connsiteY3" fmla="*/ 95250 h 419100"/>
              <a:gd name="connsiteX4" fmla="*/ 19054 w 714379"/>
              <a:gd name="connsiteY4" fmla="*/ 276225 h 419100"/>
              <a:gd name="connsiteX5" fmla="*/ 76204 w 714379"/>
              <a:gd name="connsiteY5" fmla="*/ 333375 h 419100"/>
              <a:gd name="connsiteX6" fmla="*/ 133354 w 714379"/>
              <a:gd name="connsiteY6" fmla="*/ 352425 h 419100"/>
              <a:gd name="connsiteX7" fmla="*/ 209554 w 714379"/>
              <a:gd name="connsiteY7" fmla="*/ 381000 h 419100"/>
              <a:gd name="connsiteX8" fmla="*/ 247654 w 714379"/>
              <a:gd name="connsiteY8" fmla="*/ 390525 h 419100"/>
              <a:gd name="connsiteX9" fmla="*/ 323854 w 714379"/>
              <a:gd name="connsiteY9" fmla="*/ 419100 h 419100"/>
              <a:gd name="connsiteX10" fmla="*/ 514354 w 714379"/>
              <a:gd name="connsiteY10" fmla="*/ 400050 h 419100"/>
              <a:gd name="connsiteX11" fmla="*/ 666754 w 714379"/>
              <a:gd name="connsiteY11" fmla="*/ 371475 h 419100"/>
              <a:gd name="connsiteX12" fmla="*/ 676279 w 714379"/>
              <a:gd name="connsiteY12" fmla="*/ 342900 h 419100"/>
              <a:gd name="connsiteX13" fmla="*/ 704854 w 714379"/>
              <a:gd name="connsiteY13" fmla="*/ 314325 h 419100"/>
              <a:gd name="connsiteX14" fmla="*/ 714379 w 714379"/>
              <a:gd name="connsiteY14" fmla="*/ 257175 h 419100"/>
              <a:gd name="connsiteX15" fmla="*/ 695329 w 714379"/>
              <a:gd name="connsiteY15" fmla="*/ 104775 h 419100"/>
              <a:gd name="connsiteX16" fmla="*/ 685804 w 714379"/>
              <a:gd name="connsiteY16" fmla="*/ 66675 h 419100"/>
              <a:gd name="connsiteX17" fmla="*/ 657229 w 714379"/>
              <a:gd name="connsiteY17" fmla="*/ 47625 h 419100"/>
              <a:gd name="connsiteX18" fmla="*/ 638179 w 714379"/>
              <a:gd name="connsiteY18" fmla="*/ 19050 h 419100"/>
              <a:gd name="connsiteX19" fmla="*/ 428629 w 714379"/>
              <a:gd name="connsiteY19" fmla="*/ 9525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14379" h="419100">
                <a:moveTo>
                  <a:pt x="533404" y="0"/>
                </a:moveTo>
                <a:cubicBezTo>
                  <a:pt x="374654" y="3175"/>
                  <a:pt x="215682" y="552"/>
                  <a:pt x="57154" y="9525"/>
                </a:cubicBezTo>
                <a:cubicBezTo>
                  <a:pt x="45725" y="10172"/>
                  <a:pt x="35908" y="19781"/>
                  <a:pt x="28579" y="28575"/>
                </a:cubicBezTo>
                <a:cubicBezTo>
                  <a:pt x="15501" y="44268"/>
                  <a:pt x="6621" y="75398"/>
                  <a:pt x="4" y="95250"/>
                </a:cubicBezTo>
                <a:cubicBezTo>
                  <a:pt x="878" y="109231"/>
                  <a:pt x="-4737" y="228644"/>
                  <a:pt x="19054" y="276225"/>
                </a:cubicBezTo>
                <a:cubicBezTo>
                  <a:pt x="31945" y="302007"/>
                  <a:pt x="49699" y="320122"/>
                  <a:pt x="76204" y="333375"/>
                </a:cubicBezTo>
                <a:cubicBezTo>
                  <a:pt x="94165" y="342355"/>
                  <a:pt x="114710" y="344967"/>
                  <a:pt x="133354" y="352425"/>
                </a:cubicBezTo>
                <a:cubicBezTo>
                  <a:pt x="158516" y="362490"/>
                  <a:pt x="183423" y="373534"/>
                  <a:pt x="209554" y="381000"/>
                </a:cubicBezTo>
                <a:cubicBezTo>
                  <a:pt x="222141" y="384596"/>
                  <a:pt x="235397" y="385928"/>
                  <a:pt x="247654" y="390525"/>
                </a:cubicBezTo>
                <a:cubicBezTo>
                  <a:pt x="347272" y="427882"/>
                  <a:pt x="226057" y="394651"/>
                  <a:pt x="323854" y="419100"/>
                </a:cubicBezTo>
                <a:lnTo>
                  <a:pt x="514354" y="400050"/>
                </a:lnTo>
                <a:cubicBezTo>
                  <a:pt x="646098" y="387699"/>
                  <a:pt x="593235" y="408235"/>
                  <a:pt x="666754" y="371475"/>
                </a:cubicBezTo>
                <a:cubicBezTo>
                  <a:pt x="669929" y="361950"/>
                  <a:pt x="670710" y="351254"/>
                  <a:pt x="676279" y="342900"/>
                </a:cubicBezTo>
                <a:cubicBezTo>
                  <a:pt x="683751" y="331692"/>
                  <a:pt x="699383" y="326634"/>
                  <a:pt x="704854" y="314325"/>
                </a:cubicBezTo>
                <a:cubicBezTo>
                  <a:pt x="712698" y="296677"/>
                  <a:pt x="711204" y="276225"/>
                  <a:pt x="714379" y="257175"/>
                </a:cubicBezTo>
                <a:cubicBezTo>
                  <a:pt x="708029" y="206375"/>
                  <a:pt x="702923" y="155404"/>
                  <a:pt x="695329" y="104775"/>
                </a:cubicBezTo>
                <a:cubicBezTo>
                  <a:pt x="693387" y="91829"/>
                  <a:pt x="693066" y="77567"/>
                  <a:pt x="685804" y="66675"/>
                </a:cubicBezTo>
                <a:cubicBezTo>
                  <a:pt x="679454" y="57150"/>
                  <a:pt x="666754" y="53975"/>
                  <a:pt x="657229" y="47625"/>
                </a:cubicBezTo>
                <a:cubicBezTo>
                  <a:pt x="650879" y="38100"/>
                  <a:pt x="649186" y="22195"/>
                  <a:pt x="638179" y="19050"/>
                </a:cubicBezTo>
                <a:cubicBezTo>
                  <a:pt x="595613" y="6888"/>
                  <a:pt x="476263" y="9525"/>
                  <a:pt x="428629" y="952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46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20" grpId="0"/>
      <p:bldP spid="24" grpId="0" animBg="1"/>
      <p:bldP spid="2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6396</TotalTime>
  <Words>906</Words>
  <Application>Microsoft Office PowerPoint</Application>
  <PresentationFormat>Widescreen</PresentationFormat>
  <Paragraphs>98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Bitmap Image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D. Resonance</dc:title>
  <dc:creator>Andrew Douglas</dc:creator>
  <cp:lastModifiedBy>Andrew Douglas</cp:lastModifiedBy>
  <cp:revision>301</cp:revision>
  <dcterms:created xsi:type="dcterms:W3CDTF">2018-04-23T11:01:30Z</dcterms:created>
  <dcterms:modified xsi:type="dcterms:W3CDTF">2018-05-04T07:42:40Z</dcterms:modified>
</cp:coreProperties>
</file>